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5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6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6" r:id="rId3"/>
    <p:sldMasterId id="2147483691" r:id="rId4"/>
    <p:sldMasterId id="2147483706" r:id="rId5"/>
    <p:sldMasterId id="2147483721" r:id="rId6"/>
    <p:sldMasterId id="2147483736" r:id="rId7"/>
  </p:sldMasterIdLst>
  <p:notesMasterIdLst>
    <p:notesMasterId r:id="rId64"/>
  </p:notesMasterIdLst>
  <p:handoutMasterIdLst>
    <p:handoutMasterId r:id="rId65"/>
  </p:handoutMasterIdLst>
  <p:sldIdLst>
    <p:sldId id="256" r:id="rId8"/>
    <p:sldId id="287" r:id="rId9"/>
    <p:sldId id="257" r:id="rId10"/>
    <p:sldId id="267" r:id="rId11"/>
    <p:sldId id="289" r:id="rId12"/>
    <p:sldId id="291" r:id="rId13"/>
    <p:sldId id="292" r:id="rId14"/>
    <p:sldId id="329" r:id="rId15"/>
    <p:sldId id="346" r:id="rId16"/>
    <p:sldId id="347" r:id="rId17"/>
    <p:sldId id="348" r:id="rId18"/>
    <p:sldId id="293" r:id="rId19"/>
    <p:sldId id="276" r:id="rId20"/>
    <p:sldId id="277" r:id="rId21"/>
    <p:sldId id="351" r:id="rId22"/>
    <p:sldId id="352" r:id="rId23"/>
    <p:sldId id="278" r:id="rId24"/>
    <p:sldId id="280" r:id="rId25"/>
    <p:sldId id="290" r:id="rId26"/>
    <p:sldId id="260" r:id="rId27"/>
    <p:sldId id="265" r:id="rId28"/>
    <p:sldId id="288" r:id="rId29"/>
    <p:sldId id="261" r:id="rId30"/>
    <p:sldId id="266" r:id="rId31"/>
    <p:sldId id="262" r:id="rId32"/>
    <p:sldId id="263" r:id="rId33"/>
    <p:sldId id="330" r:id="rId34"/>
    <p:sldId id="349" r:id="rId35"/>
    <p:sldId id="331" r:id="rId36"/>
    <p:sldId id="332" r:id="rId37"/>
    <p:sldId id="333" r:id="rId38"/>
    <p:sldId id="334" r:id="rId39"/>
    <p:sldId id="350" r:id="rId40"/>
    <p:sldId id="337" r:id="rId41"/>
    <p:sldId id="310" r:id="rId42"/>
    <p:sldId id="336" r:id="rId43"/>
    <p:sldId id="312" r:id="rId44"/>
    <p:sldId id="318" r:id="rId45"/>
    <p:sldId id="328" r:id="rId46"/>
    <p:sldId id="314" r:id="rId47"/>
    <p:sldId id="315" r:id="rId48"/>
    <p:sldId id="259" r:id="rId49"/>
    <p:sldId id="323" r:id="rId50"/>
    <p:sldId id="324" r:id="rId51"/>
    <p:sldId id="322" r:id="rId52"/>
    <p:sldId id="354" r:id="rId53"/>
    <p:sldId id="294" r:id="rId54"/>
    <p:sldId id="286" r:id="rId55"/>
    <p:sldId id="295" r:id="rId56"/>
    <p:sldId id="296" r:id="rId57"/>
    <p:sldId id="297" r:id="rId58"/>
    <p:sldId id="327" r:id="rId59"/>
    <p:sldId id="325" r:id="rId60"/>
    <p:sldId id="340" r:id="rId61"/>
    <p:sldId id="339" r:id="rId62"/>
    <p:sldId id="353" r:id="rId63"/>
  </p:sldIdLst>
  <p:sldSz cx="9144000" cy="6858000" type="screen4x3"/>
  <p:notesSz cx="69850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2706" autoAdjust="0"/>
  </p:normalViewPr>
  <p:slideViewPr>
    <p:cSldViewPr>
      <p:cViewPr>
        <p:scale>
          <a:sx n="90" d="100"/>
          <a:sy n="90" d="100"/>
        </p:scale>
        <p:origin x="-864" y="-1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110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slide" Target="slides/slide56.xml"/><Relationship Id="rId68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61" Type="http://schemas.openxmlformats.org/officeDocument/2006/relationships/slide" Target="slides/slide54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viewProps" Target="view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E938C8EB-6410-41CF-9DFC-212CFB19B9B4}" type="datetimeFigureOut">
              <a:rPr lang="en-US" smtClean="0"/>
              <a:t>7/12/2012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14B236FE-83A7-4E4B-ABF3-D50CB00D8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996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F183044C-39F3-498D-8B5F-E959FA42F024}" type="datetimeFigureOut">
              <a:rPr lang="en-US" smtClean="0"/>
              <a:t>7/12/2012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696913"/>
            <a:ext cx="46418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8" tIns="46479" rIns="92958" bIns="4647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vert="horz" lIns="92958" tIns="46479" rIns="92958" bIns="4647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08061248-A2D6-4B85-8AD2-16DAC1F27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50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7828" name="Slide Number Placeholder 3"/>
          <p:cNvSpPr txBox="1">
            <a:spLocks noGrp="1"/>
          </p:cNvSpPr>
          <p:nvPr/>
        </p:nvSpPr>
        <p:spPr bwMode="auto">
          <a:xfrm>
            <a:off x="3956550" y="8817904"/>
            <a:ext cx="3026833" cy="46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958" tIns="46479" rIns="92958" bIns="46479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E31163F4-439C-4CDD-8ABC-C1E96D43BE2A}" type="slidenum">
              <a:rPr lang="en-US" sz="120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42F7A03-1608-410B-85F3-6141A265C559}" type="slidenum">
              <a:rPr lang="en-US">
                <a:solidFill>
                  <a:prstClr val="black"/>
                </a:solidFill>
              </a:rPr>
              <a:pPr eaLnBrk="1" hangingPunct="1"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7FEC418-4D94-4BFE-9635-198D4FAAE15E}" type="slidenum">
              <a:rPr lang="en-US">
                <a:solidFill>
                  <a:prstClr val="black"/>
                </a:solidFill>
              </a:rPr>
              <a:pPr eaLnBrk="1" hangingPunct="1"/>
              <a:t>32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8BE5AD4-4296-43E0-8B5E-80BCBCDDC280}" type="slidenum">
              <a:rPr lang="en-US" smtClean="0">
                <a:solidFill>
                  <a:prstClr val="black"/>
                </a:solidFill>
              </a:rPr>
              <a:pPr eaLnBrk="1" hangingPunct="1"/>
              <a:t>38</a:t>
            </a:fld>
            <a:endParaRPr lang="en-US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1426676" y="928956"/>
            <a:ext cx="4130224" cy="318248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3420" tIns="41710" rIns="83420" bIns="41710" anchor="ctr"/>
          <a:lstStyle/>
          <a:p>
            <a:endParaRPr lang="en-US"/>
          </a:p>
        </p:txBody>
      </p:sp>
      <p:sp>
        <p:nvSpPr>
          <p:cNvPr id="409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65727" y="4419136"/>
            <a:ext cx="4859254" cy="353120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SzPct val="45000"/>
              <a:buFont typeface="Wingdings" charset="2"/>
              <a:buNone/>
            </a:pPr>
            <a:r>
              <a:rPr lang="en-GB" dirty="0">
                <a:latin typeface="Arial" charset="0"/>
                <a:ea typeface="msgothic" charset="0"/>
                <a:cs typeface="msgothic" charset="0"/>
              </a:rPr>
              <a:t>A GSEA overview illustrating the method. (A) An expression data set sorted by correlation with phenotype, the corresponding heat map, and the “gene tags,” i.e., location of genes from a set S within the sorted list. (B) Plot of the running sum for S in the data set, including the location of the maximum enrichment score (ES) and the leading-edge subset.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1426676" y="928956"/>
            <a:ext cx="4130224" cy="318248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3420" tIns="41710" rIns="83420" bIns="41710" anchor="ctr"/>
          <a:lstStyle/>
          <a:p>
            <a:endParaRPr lang="en-US"/>
          </a:p>
        </p:txBody>
      </p:sp>
      <p:sp>
        <p:nvSpPr>
          <p:cNvPr id="409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65727" y="4419136"/>
            <a:ext cx="4859254" cy="353120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SzPct val="45000"/>
              <a:buFont typeface="Wingdings" pitchFamily="2" charset="2"/>
              <a:buNone/>
            </a:pPr>
            <a:r>
              <a:rPr lang="en-GB" dirty="0">
                <a:latin typeface="Arial" charset="0"/>
                <a:ea typeface="msgothic" charset="0"/>
                <a:cs typeface="msgothic" charset="0"/>
              </a:rPr>
              <a:t>The </a:t>
            </a:r>
            <a:r>
              <a:rPr lang="en-GB" dirty="0" err="1">
                <a:latin typeface="Arial" charset="0"/>
                <a:ea typeface="msgothic" charset="0"/>
                <a:cs typeface="msgothic" charset="0"/>
              </a:rPr>
              <a:t>subgraph</a:t>
            </a:r>
            <a:r>
              <a:rPr lang="en-GB" dirty="0">
                <a:latin typeface="Arial" charset="0"/>
                <a:ea typeface="msgothic" charset="0"/>
                <a:cs typeface="msgothic" charset="0"/>
              </a:rPr>
              <a:t> induced by the 10 most significant GO terms identified by a current state-of-the-art method for scoring GO terms for enrichment. Boxes indicate the 10 most significant terms. Box </a:t>
            </a:r>
            <a:r>
              <a:rPr lang="en-GB" dirty="0" err="1">
                <a:latin typeface="Arial" charset="0"/>
                <a:ea typeface="msgothic" charset="0"/>
                <a:cs typeface="msgothic" charset="0"/>
              </a:rPr>
              <a:t>color</a:t>
            </a:r>
            <a:r>
              <a:rPr lang="en-GB" dirty="0">
                <a:latin typeface="Arial" charset="0"/>
                <a:ea typeface="msgothic" charset="0"/>
                <a:cs typeface="msgothic" charset="0"/>
              </a:rPr>
              <a:t> represents significance, ranging from dark red (most significant) to light yellow (least significant). The numbers in the legend represent the magnitude of the raw p-values associated with the respective </a:t>
            </a:r>
            <a:r>
              <a:rPr lang="en-GB" dirty="0" err="1" smtClean="0">
                <a:latin typeface="Arial" charset="0"/>
                <a:ea typeface="msgothic" charset="0"/>
                <a:cs typeface="msgothic" charset="0"/>
              </a:rPr>
              <a:t>color</a:t>
            </a:r>
            <a:r>
              <a:rPr lang="en-GB" dirty="0">
                <a:latin typeface="Arial" charset="0"/>
                <a:ea typeface="msgothic" charset="0"/>
                <a:cs typeface="msgothic" charset="0"/>
              </a:rPr>
              <a:t>. Black arrows indicate is–a relationships and red arrows part–of relationships.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5716" name="Slide Number Placeholder 3"/>
          <p:cNvSpPr txBox="1">
            <a:spLocks noGrp="1"/>
          </p:cNvSpPr>
          <p:nvPr/>
        </p:nvSpPr>
        <p:spPr bwMode="auto">
          <a:xfrm>
            <a:off x="3956550" y="8817904"/>
            <a:ext cx="3026833" cy="46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958" tIns="46479" rIns="92958" bIns="46479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E92B5214-7766-4AE2-95A1-01D189D77487}" type="slidenum">
              <a:rPr lang="en-US" sz="120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B8D30BA-4F4F-4D0A-8A33-F5DD7E2D8F5E}" type="slidenum">
              <a:rPr lang="en-US">
                <a:solidFill>
                  <a:prstClr val="black"/>
                </a:solidFill>
              </a:rPr>
              <a:pPr eaLnBrk="1" hangingPunct="1"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975D154-F2AF-405A-BC6D-66CE175B481F}" type="slidenum">
              <a:rPr lang="en-US" smtClean="0"/>
              <a:pPr eaLnBrk="1" hangingPunct="1"/>
              <a:t>13</a:t>
            </a:fld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F38EA4B-6B92-4397-8F6C-B84EE6F09D49}" type="slidenum">
              <a:rPr lang="en-US" smtClean="0"/>
              <a:pPr eaLnBrk="1" hangingPunct="1"/>
              <a:t>14</a:t>
            </a:fld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9EEAD76-20B4-4D1F-8CA7-659065BEAD5D}" type="slidenum">
              <a:rPr lang="en-US" smtClean="0"/>
              <a:pPr eaLnBrk="1" hangingPunct="1"/>
              <a:t>20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3832C70-EA7A-44E7-A374-53AA7086A020}" type="slidenum">
              <a:rPr lang="en-US" smtClean="0"/>
              <a:pPr eaLnBrk="1" hangingPunct="1"/>
              <a:t>23</a:t>
            </a:fld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80E2FD1-E55B-42A1-8F79-9956D41CF237}" type="slidenum">
              <a:rPr lang="en-US" smtClean="0"/>
              <a:pPr eaLnBrk="1" hangingPunct="1"/>
              <a:t>25</a:t>
            </a:fld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5B7AE1B-9427-4015-BB05-E51DA3A4C462}" type="slidenum">
              <a:rPr lang="en-US">
                <a:solidFill>
                  <a:prstClr val="black"/>
                </a:solidFill>
              </a:rPr>
              <a:pPr eaLnBrk="1" hangingPunct="1"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E2872D6-DBCD-447A-9BD2-2BB6815BE764}" type="slidenum">
              <a:rPr lang="en-US">
                <a:solidFill>
                  <a:prstClr val="black"/>
                </a:solidFill>
              </a:rPr>
              <a:pPr eaLnBrk="1" hangingPunct="1"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7/12/2012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616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7/12/2012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71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7/12/2012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378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2FF0BE-0A43-4A86-B24D-8CF4AE0D94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12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D30EB3-D442-48CF-A94D-1ACDAF3A093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5003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AA64A-59E6-4FD9-93BE-2FBCFBEC174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6814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440FAD-4CBC-43B1-84E0-2FD381D445F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0849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E0BD83-B8F2-4A2B-BC35-4D4DA3B2398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0389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0FED9C-6220-4D76-81A0-55F0BC6FFC5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3389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FDAB99-FA8D-4E7F-9F64-2D7AE438CCE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4312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AF0FCE-3492-4F53-9CF4-B20F791D23A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685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7/12/2012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368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F875CC-DBF1-4340-8925-8CC1F32605A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1258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F48171-A9EC-45B0-9C7F-4E9DFE54C18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7226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3699D7-13CD-4954-A6F5-91C42E691CE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8837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366E74-2298-4727-B20E-6E6C56F3E25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0917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AB3249-3A2F-4394-A9DF-4C7D126F6D4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4465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B5DBD5-4AF8-49A3-B15D-3D09714BF57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3367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4BAAE6-D490-4959-A517-0F714BE414D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7504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D30EB3-D442-48CF-A94D-1ACDAF3A093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3354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AA64A-59E6-4FD9-93BE-2FBCFBEC174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2467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440FAD-4CBC-43B1-84E0-2FD381D445F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251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7/12/2012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651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E0BD83-B8F2-4A2B-BC35-4D4DA3B2398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4110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0FED9C-6220-4D76-81A0-55F0BC6FFC5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3542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FDAB99-FA8D-4E7F-9F64-2D7AE438CCE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0070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AF0FCE-3492-4F53-9CF4-B20F791D23A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4100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F875CC-DBF1-4340-8925-8CC1F32605A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3601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F48171-A9EC-45B0-9C7F-4E9DFE54C18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6988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3699D7-13CD-4954-A6F5-91C42E691CE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8890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366E74-2298-4727-B20E-6E6C56F3E25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8390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AB3249-3A2F-4394-A9DF-4C7D126F6D4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55594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B5DBD5-4AF8-49A3-B15D-3D09714BF57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38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7/12/2012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30827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4BAAE6-D490-4959-A517-0F714BE414D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7365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218B0E-B4EC-4FF0-A6DD-4D3190F458C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5928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C985E3-29C3-4B7F-B05F-357B5AE552C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58988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92A310-CACA-46AA-AB86-5F6ED3DAB4A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4785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D544E5-0D3B-440E-8143-6ACB425CE9F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68289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414798-5EE0-49E5-AD59-B2D54ABCA15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7899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3D3D39-106A-41B3-8153-97AC43F4907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3855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BE62B0-1354-4EC7-AF11-BBBEAA3B1DA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3552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2A99A7-0757-439A-80F4-C51AF48F469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474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B25ACF-459C-46B8-9B4B-639914A8B91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032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7/12/2012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0489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BF977A-3C61-4509-A1AC-4ACF1143059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17191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55FCF2-F53D-4189-8127-0EF829545CB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70381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B5A0C0-C7D8-4463-BF26-48B1C89F005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52567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6A0E54-780D-4856-810D-0B713CB5F47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0309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F8CB84-7EE5-4538-8CAA-822CA5DB4D0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74235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7C60A2-CEB1-464A-982F-A8DEA61BAA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5577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A5D464-87E8-4822-8DEF-8888A6C9A1A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2643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D5E3C8-0804-4284-8386-1595666381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94521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90F71E-27CA-422C-B640-E9E304BDBC8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542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D295F9-0CC6-4022-AC9A-6DD94634F15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052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7/12/2012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62467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5601EB-CBB7-4C98-B366-6ED6D1BFB18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09068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35013D-E594-45E4-98B5-2D59E0A07F2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2245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DF360-A8BE-420F-B7D9-B1029115AA5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76182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0E6533-68E1-40BB-8CB1-30CFC8A2536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03609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37F23A-7E1C-469D-BC6C-8DC08E434BE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45563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9A2888-5320-4D19-977F-5B414C08350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23556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948D25-6E95-4A18-9193-0A184FB332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83866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CA38D6-2894-41F7-8EB0-C0939E6AAF8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89990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0ADD1B-00FD-421F-9945-623D148906F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00426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7C60A2-CEB1-464A-982F-A8DEA61BAA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836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7/12/2012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5455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A5D464-87E8-4822-8DEF-8888A6C9A1A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92079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D5E3C8-0804-4284-8386-1595666381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24647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90F71E-27CA-422C-B640-E9E304BDBC8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69177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D295F9-0CC6-4022-AC9A-6DD94634F15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48448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5601EB-CBB7-4C98-B366-6ED6D1BFB18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13604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35013D-E594-45E4-98B5-2D59E0A07F2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43031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DF360-A8BE-420F-B7D9-B1029115AA5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7660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0E6533-68E1-40BB-8CB1-30CFC8A2536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06758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37F23A-7E1C-469D-BC6C-8DC08E434BE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49963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9A2888-5320-4D19-977F-5B414C08350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226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7/12/2012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36733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948D25-6E95-4A18-9193-0A184FB332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28498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CA38D6-2894-41F7-8EB0-C0939E6AAF8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61490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0ADD1B-00FD-421F-9945-623D148906F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96025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7C60A2-CEB1-464A-982F-A8DEA61BAA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89378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A5D464-87E8-4822-8DEF-8888A6C9A1A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61288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D5E3C8-0804-4284-8386-1595666381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71883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90F71E-27CA-422C-B640-E9E304BDBC8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81990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D295F9-0CC6-4022-AC9A-6DD94634F15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25451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5601EB-CBB7-4C98-B366-6ED6D1BFB18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78421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35013D-E594-45E4-98B5-2D59E0A07F2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279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7/12/2012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54329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DF360-A8BE-420F-B7D9-B1029115AA5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49527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0E6533-68E1-40BB-8CB1-30CFC8A2536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34949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37F23A-7E1C-469D-BC6C-8DC08E434BE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51421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9A2888-5320-4D19-977F-5B414C08350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85169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948D25-6E95-4A18-9193-0A184FB332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71953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CA38D6-2894-41F7-8EB0-C0939E6AAF8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48803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0ADD1B-00FD-421F-9945-623D148906F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995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8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4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56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70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13" Type="http://schemas.openxmlformats.org/officeDocument/2006/relationships/slideLayout" Target="../slideLayouts/slideLayout95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4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84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7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92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F43DA-4661-4463-9FB5-6B6E40E49E0F}" type="datetimeFigureOut">
              <a:rPr lang="en-US" smtClean="0"/>
              <a:t>7/12/2012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759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38479E8-C306-4C2F-BCC0-3E871E117418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031" name="Picture 7" descr="BushelP06_4226-banner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niehs-logo-hires-color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0"/>
            <a:ext cx="221615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 descr="dhhs-nih-logo-hires-black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05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8883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38479E8-C306-4C2F-BCC0-3E871E117418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031" name="Picture 7" descr="BushelP06_4226-banner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niehs-logo-hires-color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0"/>
            <a:ext cx="221615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 descr="dhhs-nih-logo-hires-black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05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5536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DC74644-D10A-4137-8421-5DFF756D3673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031" name="Picture 7" descr="BushelP06_4226-banner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niehs-logo-hires-color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0"/>
            <a:ext cx="221615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 descr="dhhs-nih-logo-hires-black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05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9012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85376D1-BF6F-4901-A231-9073F24EA3B7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031" name="Picture 7" descr="BushelP06_4226-banner6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niehs-logo-hires-color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0"/>
            <a:ext cx="221615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 descr="dhhs-nih-logo-hires-black"/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05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2086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85376D1-BF6F-4901-A231-9073F24EA3B7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031" name="Picture 7" descr="BushelP06_4226-banner6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niehs-logo-hires-color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0"/>
            <a:ext cx="221615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 descr="dhhs-nih-logo-hires-black"/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05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8914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85376D1-BF6F-4901-A231-9073F24EA3B7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031" name="Picture 7" descr="BushelP06_4226-banner6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niehs-logo-hires-color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0"/>
            <a:ext cx="221615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 descr="dhhs-nih-logo-hires-black"/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05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8238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jpeg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.bin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2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cran.r-project.org/web/packages/GSA/index.html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4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3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49.png"/><Relationship Id="rId5" Type="http://schemas.openxmlformats.org/officeDocument/2006/relationships/image" Target="../media/image36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25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enmapp.org/" TargetMode="External"/><Relationship Id="rId13" Type="http://schemas.openxmlformats.org/officeDocument/2006/relationships/hyperlink" Target="http://omicslab.genetics.ac.cn/GOEAST/tutorial.php" TargetMode="External"/><Relationship Id="rId3" Type="http://schemas.openxmlformats.org/officeDocument/2006/relationships/hyperlink" Target="http://www.netsci.org/Resources/Software/Bioinform/pathwayanalysis.html" TargetMode="External"/><Relationship Id="rId7" Type="http://schemas.openxmlformats.org/officeDocument/2006/relationships/hyperlink" Target="http://web.expasy.org/pathways/" TargetMode="External"/><Relationship Id="rId12" Type="http://schemas.openxmlformats.org/officeDocument/2006/relationships/hyperlink" Target="http://www.geneontology.org/" TargetMode="External"/><Relationship Id="rId2" Type="http://schemas.openxmlformats.org/officeDocument/2006/relationships/hyperlink" Target="http://www-stat.stanford.edu/~tibs/GSA/" TargetMode="External"/><Relationship Id="rId16" Type="http://schemas.openxmlformats.org/officeDocument/2006/relationships/hyperlink" Target="http://jaspar.genereg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biocarta.com/" TargetMode="External"/><Relationship Id="rId11" Type="http://schemas.openxmlformats.org/officeDocument/2006/relationships/hyperlink" Target="http://www.genego.com/metacore.php" TargetMode="External"/><Relationship Id="rId5" Type="http://schemas.openxmlformats.org/officeDocument/2006/relationships/hyperlink" Target="http://david.abcc.ncifcrf.gov/" TargetMode="External"/><Relationship Id="rId15" Type="http://schemas.openxmlformats.org/officeDocument/2006/relationships/hyperlink" Target="http://www.biobase-international.com/products" TargetMode="External"/><Relationship Id="rId10" Type="http://schemas.openxmlformats.org/officeDocument/2006/relationships/hyperlink" Target="http://www.ingenuity.com/" TargetMode="External"/><Relationship Id="rId4" Type="http://schemas.openxmlformats.org/officeDocument/2006/relationships/hyperlink" Target="http://www.broadinstitute.org/gsea/index.jsp" TargetMode="External"/><Relationship Id="rId9" Type="http://schemas.openxmlformats.org/officeDocument/2006/relationships/hyperlink" Target="http://www.genome.jp/kegg/" TargetMode="External"/><Relationship Id="rId14" Type="http://schemas.openxmlformats.org/officeDocument/2006/relationships/hyperlink" Target="http://expressome.kobic.re.kr/GAzer/document.jsp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8.png"/><Relationship Id="rId4" Type="http://schemas.openxmlformats.org/officeDocument/2006/relationships/image" Target="../media/image5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Pathway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Biostat</a:t>
            </a:r>
            <a:r>
              <a:rPr lang="en-US" dirty="0" smtClean="0"/>
              <a:t> &amp; </a:t>
            </a:r>
            <a:r>
              <a:rPr lang="en-US" dirty="0" err="1" smtClean="0"/>
              <a:t>Bioinfo</a:t>
            </a:r>
            <a:r>
              <a:rPr lang="en-US" dirty="0" smtClean="0"/>
              <a:t> short course series</a:t>
            </a:r>
          </a:p>
          <a:p>
            <a:r>
              <a:rPr lang="en-US" dirty="0" smtClean="0"/>
              <a:t>Jianying 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06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33563"/>
            <a:ext cx="11925300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229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8400"/>
            <a:ext cx="1183005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879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KEGG: Kyoto Encyclopedia of Genes and Genomes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About KEGG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 marL="609600" indent="-609600">
              <a:spcAft>
                <a:spcPct val="50000"/>
              </a:spcAft>
            </a:pPr>
            <a:r>
              <a:rPr lang="en-US" b="1" dirty="0"/>
              <a:t>Kyoto Encyclopedia of Genes and Genomes (KEGG)</a:t>
            </a:r>
            <a:r>
              <a:rPr lang="en-US" dirty="0"/>
              <a:t> knowledgebase was developed in 1996 consisting of genetic building blocks of genes and proteins.</a:t>
            </a:r>
          </a:p>
          <a:p>
            <a:pPr marL="609600" indent="-609600">
              <a:spcAft>
                <a:spcPct val="50000"/>
              </a:spcAft>
            </a:pPr>
            <a:r>
              <a:rPr lang="en-US" dirty="0"/>
              <a:t>A collection of manually drawn pathway maps representing current knowledge on the </a:t>
            </a:r>
            <a:r>
              <a:rPr lang="en-US" dirty="0">
                <a:solidFill>
                  <a:srgbClr val="FF3300"/>
                </a:solidFill>
              </a:rPr>
              <a:t>molecular interaction</a:t>
            </a:r>
            <a:r>
              <a:rPr lang="en-US" dirty="0"/>
              <a:t> and </a:t>
            </a:r>
            <a:r>
              <a:rPr lang="en-US" dirty="0">
                <a:solidFill>
                  <a:srgbClr val="FF3300"/>
                </a:solidFill>
              </a:rPr>
              <a:t>reaction networks</a:t>
            </a:r>
          </a:p>
          <a:p>
            <a:pPr marL="609600" indent="-609600">
              <a:spcAft>
                <a:spcPct val="50000"/>
              </a:spcAft>
            </a:pPr>
            <a:r>
              <a:rPr lang="en-US" dirty="0"/>
              <a:t>Manually curated based on published literature</a:t>
            </a:r>
          </a:p>
          <a:p>
            <a:pPr marL="609600" indent="-609600">
              <a:spcAft>
                <a:spcPct val="50000"/>
              </a:spcAft>
            </a:pPr>
            <a:r>
              <a:rPr lang="en-US" dirty="0"/>
              <a:t>Constructed as wiring diagrams with enzymes and proteins, processes and reactions and substrates, co-factors, intermediates, metabolites and end products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Category in KEGG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pPr>
              <a:spcBef>
                <a:spcPct val="50000"/>
              </a:spcBef>
              <a:spcAft>
                <a:spcPct val="50000"/>
              </a:spcAft>
              <a:buFontTx/>
              <a:buChar char="•"/>
            </a:pPr>
            <a:r>
              <a:rPr lang="en-US" dirty="0"/>
              <a:t>Metabolism: carbohydrates, energy, lipid, nucleotides, amino acid,  </a:t>
            </a:r>
            <a:r>
              <a:rPr lang="en-US" dirty="0" err="1"/>
              <a:t>xenobiotics</a:t>
            </a:r>
            <a:endParaRPr lang="en-US" dirty="0"/>
          </a:p>
          <a:p>
            <a:pPr>
              <a:spcBef>
                <a:spcPct val="50000"/>
              </a:spcBef>
              <a:spcAft>
                <a:spcPct val="50000"/>
              </a:spcAft>
              <a:buFontTx/>
              <a:buChar char="•"/>
            </a:pPr>
            <a:r>
              <a:rPr lang="en-US" dirty="0"/>
              <a:t>Genetic information processing </a:t>
            </a:r>
          </a:p>
          <a:p>
            <a:pPr>
              <a:spcBef>
                <a:spcPct val="50000"/>
              </a:spcBef>
              <a:spcAft>
                <a:spcPct val="50000"/>
              </a:spcAft>
              <a:buFontTx/>
              <a:buChar char="•"/>
            </a:pPr>
            <a:r>
              <a:rPr lang="en-US" dirty="0"/>
              <a:t>Environmental information processing </a:t>
            </a:r>
          </a:p>
          <a:p>
            <a:pPr>
              <a:spcBef>
                <a:spcPct val="50000"/>
              </a:spcBef>
              <a:spcAft>
                <a:spcPct val="50000"/>
              </a:spcAft>
              <a:buFontTx/>
              <a:buChar char="•"/>
            </a:pPr>
            <a:r>
              <a:rPr lang="en-US" dirty="0"/>
              <a:t>Cellular processes </a:t>
            </a:r>
          </a:p>
          <a:p>
            <a:pPr>
              <a:spcBef>
                <a:spcPct val="50000"/>
              </a:spcBef>
              <a:spcAft>
                <a:spcPct val="50000"/>
              </a:spcAft>
              <a:buFontTx/>
              <a:buChar char="•"/>
            </a:pPr>
            <a:r>
              <a:rPr lang="en-US" dirty="0"/>
              <a:t>Human diseases  </a:t>
            </a:r>
          </a:p>
          <a:p>
            <a:pPr>
              <a:spcBef>
                <a:spcPct val="50000"/>
              </a:spcBef>
              <a:spcAft>
                <a:spcPct val="50000"/>
              </a:spcAft>
              <a:buFontTx/>
              <a:buChar char="•"/>
            </a:pPr>
            <a:r>
              <a:rPr lang="en-US" dirty="0"/>
              <a:t>Drug development: the structure </a:t>
            </a:r>
            <a:r>
              <a:rPr lang="en-US" dirty="0" smtClean="0"/>
              <a:t>relationships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07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" grpId="0" build="p"/>
      <p:bldP spid="5" grpId="0" build="p"/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6" descr="Glycolysis_gluconeogenesis_KEGG_pathw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" t="3545" r="2957" b="2986"/>
          <a:stretch>
            <a:fillRect/>
          </a:stretch>
        </p:blipFill>
        <p:spPr bwMode="auto">
          <a:xfrm>
            <a:off x="2590800" y="381000"/>
            <a:ext cx="4219575" cy="611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56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0" name="Group 6"/>
          <p:cNvGrpSpPr>
            <a:grpSpLocks/>
          </p:cNvGrpSpPr>
          <p:nvPr/>
        </p:nvGrpSpPr>
        <p:grpSpPr bwMode="auto">
          <a:xfrm>
            <a:off x="457200" y="990600"/>
            <a:ext cx="8305800" cy="5391150"/>
            <a:chOff x="1056" y="624"/>
            <a:chExt cx="4114" cy="2868"/>
          </a:xfrm>
        </p:grpSpPr>
        <p:pic>
          <p:nvPicPr>
            <p:cNvPr id="17411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3" t="30946" r="31560" b="23958"/>
            <a:stretch>
              <a:fillRect/>
            </a:stretch>
          </p:blipFill>
          <p:spPr bwMode="auto">
            <a:xfrm>
              <a:off x="1056" y="624"/>
              <a:ext cx="4104" cy="20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2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0" t="74762" r="31364" b="6749"/>
            <a:stretch>
              <a:fillRect/>
            </a:stretch>
          </p:blipFill>
          <p:spPr bwMode="auto">
            <a:xfrm>
              <a:off x="1063" y="2640"/>
              <a:ext cx="4107" cy="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2582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382"/>
            <a:ext cx="9144000" cy="604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57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382"/>
            <a:ext cx="9144000" cy="604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2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Signaling Pathways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0" y="1676400"/>
            <a:ext cx="46482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000" b="1" dirty="0" err="1" smtClean="0"/>
              <a:t>Transfac</a:t>
            </a:r>
            <a:r>
              <a:rPr lang="en-US" sz="2000" dirty="0" smtClean="0"/>
              <a:t> - data on </a:t>
            </a:r>
            <a:r>
              <a:rPr lang="en-US" sz="2000" dirty="0" smtClean="0">
                <a:solidFill>
                  <a:srgbClr val="FF3300"/>
                </a:solidFill>
              </a:rPr>
              <a:t>transcription factors</a:t>
            </a:r>
            <a:r>
              <a:rPr lang="en-US" sz="2000" dirty="0" smtClean="0"/>
              <a:t>, their experimentally-proven </a:t>
            </a:r>
            <a:r>
              <a:rPr lang="en-US" sz="2000" dirty="0" smtClean="0">
                <a:solidFill>
                  <a:srgbClr val="FF3300"/>
                </a:solidFill>
              </a:rPr>
              <a:t>binding sites</a:t>
            </a:r>
            <a:r>
              <a:rPr lang="en-US" sz="2000" dirty="0" smtClean="0"/>
              <a:t>, and </a:t>
            </a:r>
            <a:r>
              <a:rPr lang="en-US" sz="2000" dirty="0" smtClean="0">
                <a:solidFill>
                  <a:srgbClr val="FF3300"/>
                </a:solidFill>
              </a:rPr>
              <a:t>regulated genes</a:t>
            </a:r>
            <a:r>
              <a:rPr lang="en-US" sz="2000" dirty="0" smtClean="0"/>
              <a:t>.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/>
              <a:t>	The compilation of binding sites allows the derivation of positional weight matrices. 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000" dirty="0" smtClean="0"/>
          </a:p>
          <a:p>
            <a:pPr>
              <a:lnSpc>
                <a:spcPct val="80000"/>
              </a:lnSpc>
            </a:pPr>
            <a:r>
              <a:rPr lang="en-US" sz="2000" b="1" dirty="0" err="1" smtClean="0"/>
              <a:t>Transpath</a:t>
            </a:r>
            <a:r>
              <a:rPr lang="en-US" sz="2000" dirty="0" smtClean="0"/>
              <a:t> – data about molecules participating in signal transduction pathways and reactions for a network of signaling components. 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/>
              <a:t>	Focuses on the </a:t>
            </a:r>
            <a:r>
              <a:rPr lang="en-US" sz="2000" dirty="0" smtClean="0">
                <a:solidFill>
                  <a:srgbClr val="FF3300"/>
                </a:solidFill>
              </a:rPr>
              <a:t>signaling cascades</a:t>
            </a:r>
            <a:r>
              <a:rPr lang="en-US" sz="2000" dirty="0" smtClean="0"/>
              <a:t> of transcription factors that alter the expression of genes.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5" t="26131" r="44330" b="14331"/>
          <a:stretch>
            <a:fillRect/>
          </a:stretch>
        </p:blipFill>
        <p:spPr bwMode="auto">
          <a:xfrm>
            <a:off x="228600" y="1600200"/>
            <a:ext cx="3644900" cy="422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37" name="Text Box 7"/>
          <p:cNvSpPr txBox="1">
            <a:spLocks noChangeArrowheads="1"/>
          </p:cNvSpPr>
          <p:nvPr/>
        </p:nvSpPr>
        <p:spPr bwMode="auto">
          <a:xfrm>
            <a:off x="2434814" y="6172200"/>
            <a:ext cx="4908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err="1"/>
              <a:t>Breslin</a:t>
            </a:r>
            <a:r>
              <a:rPr lang="en-US" dirty="0"/>
              <a:t> et al., BMC Bioinformatics, 2005, 6:163</a:t>
            </a: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3276600" y="1230868"/>
            <a:ext cx="289053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0000"/>
                </a:solidFill>
              </a:rPr>
              <a:t>Experimentally validated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75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533400"/>
            <a:ext cx="8229600" cy="884238"/>
          </a:xfrm>
        </p:spPr>
        <p:txBody>
          <a:bodyPr/>
          <a:lstStyle/>
          <a:p>
            <a:r>
              <a:rPr lang="en-US" sz="3600" smtClean="0"/>
              <a:t>Biological Resources Recap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8229600" cy="4525963"/>
          </a:xfrm>
          <a:solidFill>
            <a:schemeClr val="bg1"/>
          </a:solidFill>
          <a:ln w="38100" cap="flat">
            <a:solidFill>
              <a:srgbClr val="0000FF"/>
            </a:solidFill>
            <a:prstDash val="lgDash"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800" smtClean="0"/>
              <a:t>Of the biological resources discussed, what does each contain?</a:t>
            </a:r>
          </a:p>
          <a:p>
            <a:pPr>
              <a:lnSpc>
                <a:spcPct val="90000"/>
              </a:lnSpc>
            </a:pPr>
            <a:endParaRPr lang="en-US" sz="2800" smtClean="0"/>
          </a:p>
          <a:p>
            <a:pPr>
              <a:lnSpc>
                <a:spcPct val="90000"/>
              </a:lnSpc>
            </a:pPr>
            <a:r>
              <a:rPr lang="en-US" sz="2400" smtClean="0"/>
              <a:t>Gene Ontology: _________,    ________ &amp;  _________</a:t>
            </a:r>
          </a:p>
          <a:p>
            <a:pPr>
              <a:lnSpc>
                <a:spcPct val="90000"/>
              </a:lnSpc>
            </a:pPr>
            <a:endParaRPr lang="en-US" sz="2400" smtClean="0"/>
          </a:p>
          <a:p>
            <a:pPr>
              <a:lnSpc>
                <a:spcPct val="90000"/>
              </a:lnSpc>
            </a:pPr>
            <a:r>
              <a:rPr lang="en-US" sz="2400" smtClean="0"/>
              <a:t>KEGG: 	______________ &amp; ________________</a:t>
            </a:r>
          </a:p>
          <a:p>
            <a:pPr>
              <a:lnSpc>
                <a:spcPct val="90000"/>
              </a:lnSpc>
            </a:pPr>
            <a:endParaRPr lang="en-US" sz="2400" smtClean="0"/>
          </a:p>
          <a:p>
            <a:pPr>
              <a:lnSpc>
                <a:spcPct val="90000"/>
              </a:lnSpc>
            </a:pPr>
            <a:r>
              <a:rPr lang="en-US" sz="2400" smtClean="0"/>
              <a:t>Transfac\Transpath:   ____________, ____________,</a:t>
            </a:r>
          </a:p>
          <a:p>
            <a:pPr>
              <a:lnSpc>
                <a:spcPct val="90000"/>
              </a:lnSpc>
            </a:pPr>
            <a:endParaRPr lang="en-US" sz="2400" smtClean="0"/>
          </a:p>
          <a:p>
            <a:pPr>
              <a:lnSpc>
                <a:spcPct val="90000"/>
              </a:lnSpc>
            </a:pPr>
            <a:r>
              <a:rPr lang="en-US" sz="2400" smtClean="0"/>
              <a:t>______________, &amp; 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16850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gene set 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Gene Ontology (GO)</a:t>
            </a:r>
          </a:p>
          <a:p>
            <a:pPr lvl="1"/>
            <a:r>
              <a:rPr lang="en-US" dirty="0" smtClean="0"/>
              <a:t>Cellular components (CC)</a:t>
            </a:r>
          </a:p>
          <a:p>
            <a:pPr lvl="1"/>
            <a:r>
              <a:rPr lang="en-US" dirty="0" smtClean="0"/>
              <a:t>Biological processes (BP)</a:t>
            </a:r>
          </a:p>
          <a:p>
            <a:pPr lvl="1"/>
            <a:r>
              <a:rPr lang="en-US" dirty="0" smtClean="0"/>
              <a:t>Molecular functions (MF)</a:t>
            </a:r>
          </a:p>
          <a:p>
            <a:r>
              <a:rPr lang="en-US" dirty="0" smtClean="0"/>
              <a:t>Well curated pathway database</a:t>
            </a:r>
          </a:p>
          <a:p>
            <a:pPr lvl="1"/>
            <a:r>
              <a:rPr lang="en-US" dirty="0" smtClean="0"/>
              <a:t>KEGG pathway</a:t>
            </a:r>
          </a:p>
          <a:p>
            <a:pPr lvl="1"/>
            <a:r>
              <a:rPr lang="en-US" dirty="0" err="1" smtClean="0"/>
              <a:t>Biocarta</a:t>
            </a:r>
            <a:endParaRPr lang="en-US" dirty="0" smtClean="0"/>
          </a:p>
          <a:p>
            <a:pPr lvl="1"/>
            <a:r>
              <a:rPr lang="en-US" dirty="0" err="1" smtClean="0"/>
              <a:t>GenMAPP</a:t>
            </a:r>
            <a:endParaRPr lang="en-US" dirty="0" smtClean="0"/>
          </a:p>
          <a:p>
            <a:pPr lvl="1"/>
            <a:r>
              <a:rPr lang="en-US" dirty="0" smtClean="0"/>
              <a:t>IPA pathway database</a:t>
            </a:r>
          </a:p>
          <a:p>
            <a:r>
              <a:rPr lang="en-US" dirty="0" smtClean="0"/>
              <a:t>Gene set collections</a:t>
            </a:r>
          </a:p>
          <a:p>
            <a:pPr lvl="1"/>
            <a:r>
              <a:rPr lang="en-US" dirty="0" err="1" smtClean="0"/>
              <a:t>MSigDB</a:t>
            </a:r>
            <a:endParaRPr lang="en-US" dirty="0" smtClean="0"/>
          </a:p>
          <a:p>
            <a:pPr lvl="1"/>
            <a:r>
              <a:rPr lang="en-US" dirty="0" err="1" smtClean="0"/>
              <a:t>GAzer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71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14400" y="762000"/>
            <a:ext cx="8229600" cy="792163"/>
          </a:xfrm>
        </p:spPr>
        <p:txBody>
          <a:bodyPr/>
          <a:lstStyle/>
          <a:p>
            <a:pPr eaLnBrk="1" hangingPunct="1"/>
            <a:r>
              <a:rPr lang="en-US" sz="3200" smtClean="0"/>
              <a:t>The Road to Pathway Analysis</a:t>
            </a:r>
          </a:p>
        </p:txBody>
      </p:sp>
      <p:sp>
        <p:nvSpPr>
          <p:cNvPr id="3075" name="Text Box 5"/>
          <p:cNvSpPr txBox="1">
            <a:spLocks noChangeArrowheads="1"/>
          </p:cNvSpPr>
          <p:nvPr/>
        </p:nvSpPr>
        <p:spPr bwMode="auto">
          <a:xfrm>
            <a:off x="2209800" y="6019800"/>
            <a:ext cx="54625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smtClean="0">
                <a:solidFill>
                  <a:srgbClr val="000000"/>
                </a:solidFill>
              </a:rPr>
              <a:t>Adapted from Werner (2008), Current Opinion in Biotech., 19:50-64</a:t>
            </a:r>
          </a:p>
        </p:txBody>
      </p:sp>
      <p:grpSp>
        <p:nvGrpSpPr>
          <p:cNvPr id="3076" name="Group 7"/>
          <p:cNvGrpSpPr>
            <a:grpSpLocks/>
          </p:cNvGrpSpPr>
          <p:nvPr/>
        </p:nvGrpSpPr>
        <p:grpSpPr bwMode="auto">
          <a:xfrm>
            <a:off x="546100" y="1778000"/>
            <a:ext cx="8216900" cy="3614738"/>
            <a:chOff x="344" y="1120"/>
            <a:chExt cx="5176" cy="2277"/>
          </a:xfrm>
        </p:grpSpPr>
        <p:pic>
          <p:nvPicPr>
            <p:cNvPr id="3077" name="Picture 4" descr="Microarray_to_pathway_to_regulatory_network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1120"/>
              <a:ext cx="5136" cy="2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8" name="Picture 18" descr="NG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4" t="22763" r="57071" b="42894"/>
            <a:stretch>
              <a:fillRect/>
            </a:stretch>
          </p:blipFill>
          <p:spPr bwMode="auto">
            <a:xfrm>
              <a:off x="529" y="2016"/>
              <a:ext cx="603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9" name="Text Box 19"/>
            <p:cNvSpPr txBox="1">
              <a:spLocks noChangeArrowheads="1"/>
            </p:cNvSpPr>
            <p:nvPr/>
          </p:nvSpPr>
          <p:spPr bwMode="auto">
            <a:xfrm>
              <a:off x="344" y="2544"/>
              <a:ext cx="952" cy="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Next Gen RNA-Seq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349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525032"/>
            <a:ext cx="8229600" cy="533400"/>
          </a:xfrm>
        </p:spPr>
        <p:txBody>
          <a:bodyPr>
            <a:noAutofit/>
          </a:bodyPr>
          <a:lstStyle/>
          <a:p>
            <a:pPr eaLnBrk="1" hangingPunct="1"/>
            <a:r>
              <a:rPr lang="en-US" sz="4000" dirty="0" err="1" smtClean="0"/>
              <a:t>Hypergeometric</a:t>
            </a:r>
            <a:r>
              <a:rPr lang="en-US" sz="4000" dirty="0" smtClean="0"/>
              <a:t> Distribution</a:t>
            </a:r>
          </a:p>
        </p:txBody>
      </p:sp>
      <p:pic>
        <p:nvPicPr>
          <p:cNvPr id="22531" name="Picture 4" descr="hypergeometric_distribu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371600"/>
            <a:ext cx="2971800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Rectangle 50"/>
          <p:cNvSpPr>
            <a:spLocks noChangeArrowheads="1"/>
          </p:cNvSpPr>
          <p:nvPr/>
        </p:nvSpPr>
        <p:spPr bwMode="auto">
          <a:xfrm>
            <a:off x="1676400" y="2438400"/>
            <a:ext cx="68580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/>
              <a:t>A discrete probability distribution that describes the </a:t>
            </a:r>
            <a:r>
              <a:rPr lang="en-US" sz="1600" u="sng" dirty="0"/>
              <a:t>number of successes</a:t>
            </a:r>
            <a:r>
              <a:rPr lang="en-US" sz="1600" dirty="0"/>
              <a:t> (k) in a sequence of </a:t>
            </a:r>
            <a:r>
              <a:rPr lang="en-US" sz="1600" u="sng" dirty="0"/>
              <a:t>n draws</a:t>
            </a:r>
            <a:r>
              <a:rPr lang="en-US" sz="1600" dirty="0"/>
              <a:t> from a finite population </a:t>
            </a:r>
            <a:r>
              <a:rPr lang="en-US" sz="1600" u="sng" dirty="0"/>
              <a:t>without replacement</a:t>
            </a:r>
          </a:p>
        </p:txBody>
      </p:sp>
      <p:pic>
        <p:nvPicPr>
          <p:cNvPr id="22533" name="Picture 51" descr="Ur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276600"/>
            <a:ext cx="169227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4" name="Text Box 52"/>
          <p:cNvSpPr txBox="1">
            <a:spLocks noChangeArrowheads="1"/>
          </p:cNvSpPr>
          <p:nvPr/>
        </p:nvSpPr>
        <p:spPr bwMode="auto">
          <a:xfrm>
            <a:off x="4343400" y="3200400"/>
            <a:ext cx="4343400" cy="2899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Aft>
                <a:spcPct val="20000"/>
              </a:spcAft>
              <a:buFont typeface="Wingdings" pitchFamily="2" charset="2"/>
              <a:buChar char="Ø"/>
            </a:pPr>
            <a:r>
              <a:rPr lang="en-US" sz="1600" dirty="0"/>
              <a:t> An urn with two types of marbles</a:t>
            </a:r>
            <a:r>
              <a:rPr lang="en-US" sz="1600" dirty="0" smtClean="0"/>
              <a:t>:</a:t>
            </a:r>
          </a:p>
          <a:p>
            <a:pPr marL="1028700" lvl="1" eaLnBrk="1" hangingPunct="1">
              <a:spcAft>
                <a:spcPct val="20000"/>
              </a:spcAft>
              <a:buFont typeface="Wingdings" pitchFamily="2" charset="2"/>
              <a:buChar char="§"/>
            </a:pPr>
            <a:r>
              <a:rPr lang="en-US" sz="1200" b="1" dirty="0" smtClean="0"/>
              <a:t>N </a:t>
            </a:r>
            <a:r>
              <a:rPr lang="en-US" sz="1200" b="1" dirty="0"/>
              <a:t>total # of </a:t>
            </a:r>
            <a:r>
              <a:rPr lang="en-US" sz="1200" b="1" dirty="0" smtClean="0"/>
              <a:t>marbles</a:t>
            </a:r>
            <a:endParaRPr lang="en-US" sz="1200" b="1" dirty="0"/>
          </a:p>
          <a:p>
            <a:pPr marL="1028700" lvl="1" eaLnBrk="1" hangingPunct="1">
              <a:spcAft>
                <a:spcPct val="20000"/>
              </a:spcAft>
              <a:buFont typeface="Wingdings" pitchFamily="2" charset="2"/>
              <a:buChar char="§"/>
            </a:pPr>
            <a:r>
              <a:rPr lang="en-US" sz="1200" b="1" dirty="0" smtClean="0"/>
              <a:t>Of which, m </a:t>
            </a:r>
            <a:r>
              <a:rPr lang="en-US" sz="1200" b="1" dirty="0"/>
              <a:t># of </a:t>
            </a:r>
            <a:r>
              <a:rPr lang="en-US" sz="1200" b="1" dirty="0">
                <a:solidFill>
                  <a:srgbClr val="FF0000"/>
                </a:solidFill>
              </a:rPr>
              <a:t>red </a:t>
            </a:r>
            <a:r>
              <a:rPr lang="en-US" sz="1200" b="1" dirty="0" smtClean="0"/>
              <a:t>marbles</a:t>
            </a:r>
          </a:p>
          <a:p>
            <a:pPr marL="1028700" lvl="1" eaLnBrk="1" hangingPunct="1">
              <a:spcAft>
                <a:spcPct val="20000"/>
              </a:spcAft>
              <a:buFont typeface="Wingdings" pitchFamily="2" charset="2"/>
              <a:buChar char="§"/>
            </a:pPr>
            <a:r>
              <a:rPr lang="en-US" sz="1200" b="1" dirty="0"/>
              <a:t>Drawing a red marble is a success!</a:t>
            </a:r>
          </a:p>
          <a:p>
            <a:pPr marL="1028700" lvl="1" eaLnBrk="1" hangingPunct="1">
              <a:spcAft>
                <a:spcPct val="20000"/>
              </a:spcAft>
              <a:buFont typeface="Wingdings" pitchFamily="2" charset="2"/>
              <a:buChar char="§"/>
            </a:pPr>
            <a:r>
              <a:rPr lang="en-US" sz="1200" b="1" dirty="0"/>
              <a:t>Drawing a white marble is a failure!</a:t>
            </a:r>
          </a:p>
          <a:p>
            <a:pPr marL="285750" indent="-285750" eaLnBrk="1" hangingPunct="1">
              <a:spcAft>
                <a:spcPct val="20000"/>
              </a:spcAft>
              <a:buFont typeface="Wingdings" pitchFamily="2" charset="2"/>
              <a:buChar char="Ø"/>
            </a:pPr>
            <a:r>
              <a:rPr lang="en-US" sz="1600" dirty="0" smtClean="0"/>
              <a:t>n </a:t>
            </a:r>
            <a:r>
              <a:rPr lang="en-US" sz="1600" dirty="0"/>
              <a:t>is the # of marbles randomly </a:t>
            </a:r>
            <a:r>
              <a:rPr lang="en-US" sz="1600" dirty="0" smtClean="0"/>
              <a:t>drawn</a:t>
            </a:r>
            <a:endParaRPr lang="en-US" sz="1600" dirty="0"/>
          </a:p>
          <a:p>
            <a:pPr marL="285750" indent="-285750" eaLnBrk="1" hangingPunct="1">
              <a:spcAft>
                <a:spcPct val="20000"/>
              </a:spcAft>
              <a:buFont typeface="Wingdings" pitchFamily="2" charset="2"/>
              <a:buChar char="Ø"/>
            </a:pPr>
            <a:r>
              <a:rPr lang="en-US" sz="1600" dirty="0" smtClean="0"/>
              <a:t>k </a:t>
            </a:r>
            <a:r>
              <a:rPr lang="en-US" sz="1600" dirty="0"/>
              <a:t>is the # of successes (</a:t>
            </a:r>
            <a:r>
              <a:rPr lang="en-US" sz="1600" dirty="0">
                <a:solidFill>
                  <a:srgbClr val="FF0000"/>
                </a:solidFill>
              </a:rPr>
              <a:t>red marbles</a:t>
            </a:r>
            <a:r>
              <a:rPr lang="en-US" sz="1600" dirty="0"/>
              <a:t>)  in the </a:t>
            </a:r>
            <a:r>
              <a:rPr lang="en-US" sz="1600" dirty="0" smtClean="0"/>
              <a:t>sample</a:t>
            </a:r>
          </a:p>
          <a:p>
            <a:pPr marL="285750" indent="-285750" eaLnBrk="1" hangingPunct="1">
              <a:spcAft>
                <a:spcPct val="20000"/>
              </a:spcAft>
              <a:buFont typeface="Wingdings" pitchFamily="2" charset="2"/>
              <a:buChar char="Ø"/>
            </a:pPr>
            <a:r>
              <a:rPr lang="en-US" sz="1600" dirty="0" err="1" smtClean="0"/>
              <a:t>Hypergeometric</a:t>
            </a:r>
            <a:r>
              <a:rPr lang="en-US" sz="1600" dirty="0" smtClean="0"/>
              <a:t> distribution gives the probability</a:t>
            </a:r>
          </a:p>
          <a:p>
            <a:pPr eaLnBrk="1" hangingPunct="1">
              <a:spcAft>
                <a:spcPct val="20000"/>
              </a:spcAft>
            </a:pPr>
            <a:endParaRPr lang="en-US" sz="1600" dirty="0"/>
          </a:p>
        </p:txBody>
      </p:sp>
      <p:sp>
        <p:nvSpPr>
          <p:cNvPr id="22535" name="Text Box 53"/>
          <p:cNvSpPr txBox="1">
            <a:spLocks noChangeArrowheads="1"/>
          </p:cNvSpPr>
          <p:nvPr/>
        </p:nvSpPr>
        <p:spPr bwMode="auto">
          <a:xfrm>
            <a:off x="6400800" y="1600200"/>
            <a:ext cx="1962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/>
              <a:t>for </a:t>
            </a:r>
            <a:r>
              <a:rPr lang="en-US" i="1" dirty="0"/>
              <a:t>k</a:t>
            </a:r>
            <a:r>
              <a:rPr lang="en-US" dirty="0"/>
              <a:t> = 0,1,2,…,</a:t>
            </a:r>
            <a:r>
              <a:rPr lang="en-US" i="1" dirty="0"/>
              <a:t>n</a:t>
            </a:r>
          </a:p>
          <a:p>
            <a:pPr eaLnBrk="1" hangingPunct="1"/>
            <a:r>
              <a:rPr lang="en-US" i="1" dirty="0"/>
              <a:t>k&lt;=m, n-k &lt;=N-m</a:t>
            </a:r>
          </a:p>
        </p:txBody>
      </p:sp>
      <p:sp>
        <p:nvSpPr>
          <p:cNvPr id="22536" name="Text Box 55"/>
          <p:cNvSpPr txBox="1">
            <a:spLocks noChangeArrowheads="1"/>
          </p:cNvSpPr>
          <p:nvPr/>
        </p:nvSpPr>
        <p:spPr bwMode="auto">
          <a:xfrm>
            <a:off x="1524000" y="5257800"/>
            <a:ext cx="2559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i="1"/>
              <a:t>P</a:t>
            </a:r>
            <a:r>
              <a:rPr lang="en-US"/>
              <a:t>(k=2, n, m, N) = 0.339</a:t>
            </a:r>
          </a:p>
        </p:txBody>
      </p:sp>
      <p:sp>
        <p:nvSpPr>
          <p:cNvPr id="22537" name="Text Box 56"/>
          <p:cNvSpPr txBox="1">
            <a:spLocks noChangeArrowheads="1"/>
          </p:cNvSpPr>
          <p:nvPr/>
        </p:nvSpPr>
        <p:spPr bwMode="auto">
          <a:xfrm>
            <a:off x="1828800" y="5715000"/>
            <a:ext cx="18732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Cumulative dist.:</a:t>
            </a:r>
          </a:p>
          <a:p>
            <a:pPr eaLnBrk="1" hangingPunct="1"/>
            <a:r>
              <a:rPr lang="en-US" i="1"/>
              <a:t>P</a:t>
            </a:r>
            <a:r>
              <a:rPr lang="en-US"/>
              <a:t>(k&lt;=2) = 0.933</a:t>
            </a:r>
          </a:p>
        </p:txBody>
      </p:sp>
    </p:spTree>
    <p:extLst>
      <p:ext uri="{BB962C8B-B14F-4D97-AF65-F5344CB8AC3E}">
        <p14:creationId xmlns:p14="http://schemas.microsoft.com/office/powerpoint/2010/main" val="200770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Hypergeometric</a:t>
            </a:r>
            <a:r>
              <a:rPr lang="en-US" dirty="0" smtClean="0"/>
              <a:t>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8120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Number of red ball: </a:t>
            </a:r>
            <a:r>
              <a:rPr lang="en-US" sz="2000" dirty="0" smtClean="0">
                <a:solidFill>
                  <a:srgbClr val="FF0000"/>
                </a:solidFill>
              </a:rPr>
              <a:t>50</a:t>
            </a:r>
          </a:p>
          <a:p>
            <a:r>
              <a:rPr lang="en-US" sz="2000" dirty="0" smtClean="0"/>
              <a:t>Number of white ball: 120</a:t>
            </a:r>
          </a:p>
          <a:p>
            <a:r>
              <a:rPr lang="en-US" sz="2000" dirty="0" smtClean="0"/>
              <a:t>Number of ball drawn (without replacement): 36</a:t>
            </a:r>
          </a:p>
          <a:p>
            <a:r>
              <a:rPr lang="en-US" sz="2000" dirty="0" smtClean="0"/>
              <a:t>Possible number of success ?? </a:t>
            </a:r>
          </a:p>
          <a:p>
            <a:pPr lvl="1"/>
            <a:r>
              <a:rPr lang="en-US" sz="1600" dirty="0" smtClean="0"/>
              <a:t>(0,1, 2, ….36), </a:t>
            </a:r>
          </a:p>
          <a:p>
            <a:r>
              <a:rPr lang="en-US" sz="2000" dirty="0" smtClean="0"/>
              <a:t>Probability to get </a:t>
            </a:r>
            <a:r>
              <a:rPr lang="en-US" sz="2000" dirty="0" smtClean="0">
                <a:solidFill>
                  <a:srgbClr val="FF0000"/>
                </a:solidFill>
              </a:rPr>
              <a:t>20</a:t>
            </a:r>
            <a:r>
              <a:rPr lang="en-US" sz="2000" dirty="0" smtClean="0"/>
              <a:t> red balls is: 0.0001494571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4205232" y="6356424"/>
            <a:ext cx="48862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http://www.aiaccess.net/English/Glossaries/GlosMod/e_gm_hypergeometric.htm</a:t>
            </a:r>
            <a:endParaRPr lang="en-US" sz="1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60" y="3515248"/>
            <a:ext cx="3342752" cy="333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3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Rationale (an analogy)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 study with gene expression microarray, now </a:t>
            </a:r>
            <a:r>
              <a:rPr lang="en-US" dirty="0" err="1" smtClean="0"/>
              <a:t>RNAseq</a:t>
            </a:r>
            <a:r>
              <a:rPr lang="en-US" dirty="0" smtClean="0"/>
              <a:t> (</a:t>
            </a:r>
            <a:r>
              <a:rPr lang="en-US" dirty="0" smtClean="0">
                <a:solidFill>
                  <a:srgbClr val="FF0000"/>
                </a:solidFill>
              </a:rPr>
              <a:t>total # of genes -- </a:t>
            </a:r>
            <a:r>
              <a:rPr lang="en-US" b="1" dirty="0" smtClean="0">
                <a:solidFill>
                  <a:srgbClr val="FF0000"/>
                </a:solidFill>
              </a:rPr>
              <a:t>N</a:t>
            </a:r>
            <a:r>
              <a:rPr lang="en-US" dirty="0" smtClean="0"/>
              <a:t>)</a:t>
            </a:r>
          </a:p>
          <a:p>
            <a:r>
              <a:rPr lang="en-US" dirty="0" smtClean="0"/>
              <a:t>Experiment samples from two or more conditions (control vs. treated, wild type </a:t>
            </a:r>
            <a:r>
              <a:rPr lang="en-US" dirty="0" err="1" smtClean="0"/>
              <a:t>vs</a:t>
            </a:r>
            <a:r>
              <a:rPr lang="en-US" dirty="0" smtClean="0"/>
              <a:t> knock out, etc.)</a:t>
            </a:r>
          </a:p>
          <a:p>
            <a:r>
              <a:rPr lang="en-US" dirty="0" smtClean="0"/>
              <a:t>Several biological replicates at each condition</a:t>
            </a:r>
          </a:p>
          <a:p>
            <a:r>
              <a:rPr lang="en-US" dirty="0" smtClean="0"/>
              <a:t>Differentially Expressed Genes (DEGs) obtained from statistical models (</a:t>
            </a:r>
            <a:r>
              <a:rPr lang="en-US" dirty="0" smtClean="0">
                <a:solidFill>
                  <a:srgbClr val="00B0F0"/>
                </a:solidFill>
              </a:rPr>
              <a:t>total # of genes drawn -- </a:t>
            </a:r>
            <a:r>
              <a:rPr lang="en-US" b="1" dirty="0" smtClean="0">
                <a:solidFill>
                  <a:srgbClr val="00B0F0"/>
                </a:solidFill>
              </a:rPr>
              <a:t>n</a:t>
            </a:r>
            <a:r>
              <a:rPr lang="en-US" dirty="0" smtClean="0"/>
              <a:t>)</a:t>
            </a:r>
          </a:p>
          <a:p>
            <a:r>
              <a:rPr lang="en-US" dirty="0" smtClean="0"/>
              <a:t>Of which, </a:t>
            </a:r>
            <a:r>
              <a:rPr lang="en-US" b="1" dirty="0" smtClean="0">
                <a:solidFill>
                  <a:srgbClr val="FF0000"/>
                </a:solidFill>
              </a:rPr>
              <a:t>k</a:t>
            </a:r>
            <a:r>
              <a:rPr lang="en-US" dirty="0" smtClean="0"/>
              <a:t> genes belong to a pathway</a:t>
            </a:r>
          </a:p>
          <a:p>
            <a:r>
              <a:rPr lang="en-US" dirty="0" smtClean="0"/>
              <a:t>There are totally </a:t>
            </a:r>
            <a:r>
              <a:rPr lang="en-US" b="1" dirty="0" smtClean="0">
                <a:solidFill>
                  <a:srgbClr val="7030A0"/>
                </a:solidFill>
              </a:rPr>
              <a:t>m</a:t>
            </a:r>
            <a:r>
              <a:rPr lang="en-US" dirty="0" smtClean="0"/>
              <a:t> genes (out of </a:t>
            </a:r>
            <a:r>
              <a:rPr lang="en-US" b="1" dirty="0" smtClean="0">
                <a:solidFill>
                  <a:srgbClr val="FF0000"/>
                </a:solidFill>
              </a:rPr>
              <a:t>N</a:t>
            </a:r>
            <a:r>
              <a:rPr lang="en-US" dirty="0" smtClean="0"/>
              <a:t>) belong to this pathway</a:t>
            </a:r>
          </a:p>
          <a:p>
            <a:r>
              <a:rPr lang="en-US" dirty="0" smtClean="0"/>
              <a:t>Is this pathway (the </a:t>
            </a:r>
            <a:r>
              <a:rPr lang="en-US" smtClean="0"/>
              <a:t>biological process) </a:t>
            </a:r>
            <a:r>
              <a:rPr lang="en-US" dirty="0" smtClean="0"/>
              <a:t>significantly enriched? (Perturbed? Turned on? Involved?)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33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5520" y="21776"/>
            <a:ext cx="8229600" cy="1371600"/>
          </a:xfrm>
        </p:spPr>
        <p:txBody>
          <a:bodyPr/>
          <a:lstStyle/>
          <a:p>
            <a:pPr eaLnBrk="1" hangingPunct="1"/>
            <a:r>
              <a:rPr lang="en-US" sz="3600" dirty="0" err="1" smtClean="0"/>
              <a:t>Hypergeometric</a:t>
            </a:r>
            <a:r>
              <a:rPr lang="en-US" sz="3600" dirty="0" smtClean="0"/>
              <a:t> Distribution/Test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400" i="1" dirty="0" smtClean="0"/>
              <a:t>in the context of gene expression</a:t>
            </a:r>
          </a:p>
        </p:txBody>
      </p:sp>
      <p:sp>
        <p:nvSpPr>
          <p:cNvPr id="23555" name="Rectangle 4"/>
          <p:cNvSpPr>
            <a:spLocks noChangeArrowheads="1"/>
          </p:cNvSpPr>
          <p:nvPr/>
        </p:nvSpPr>
        <p:spPr bwMode="auto">
          <a:xfrm>
            <a:off x="2362200" y="4572000"/>
            <a:ext cx="5791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/>
              <a:t>Models the probability the of observing </a:t>
            </a:r>
            <a:r>
              <a:rPr lang="en-US" sz="1600" b="1" dirty="0">
                <a:solidFill>
                  <a:srgbClr val="FF3300"/>
                </a:solidFill>
              </a:rPr>
              <a:t>k</a:t>
            </a:r>
            <a:r>
              <a:rPr lang="en-US" sz="1600" dirty="0">
                <a:solidFill>
                  <a:srgbClr val="FF3300"/>
                </a:solidFill>
              </a:rPr>
              <a:t> </a:t>
            </a:r>
            <a:r>
              <a:rPr lang="en-US" sz="1600" dirty="0"/>
              <a:t>genes from </a:t>
            </a:r>
            <a:r>
              <a:rPr lang="en-US" sz="1600" dirty="0">
                <a:solidFill>
                  <a:srgbClr val="00B0F0"/>
                </a:solidFill>
              </a:rPr>
              <a:t>a cluster of </a:t>
            </a:r>
            <a:r>
              <a:rPr lang="en-US" sz="1600" b="1" dirty="0">
                <a:solidFill>
                  <a:srgbClr val="00B0F0"/>
                </a:solidFill>
              </a:rPr>
              <a:t>n</a:t>
            </a:r>
            <a:r>
              <a:rPr lang="en-US" sz="1600" dirty="0">
                <a:solidFill>
                  <a:srgbClr val="00B0F0"/>
                </a:solidFill>
              </a:rPr>
              <a:t> genes</a:t>
            </a:r>
            <a:r>
              <a:rPr lang="en-US" sz="1600" dirty="0"/>
              <a:t> by chance in a </a:t>
            </a:r>
            <a:r>
              <a:rPr lang="en-US" sz="1600" dirty="0">
                <a:solidFill>
                  <a:srgbClr val="7030A0"/>
                </a:solidFill>
              </a:rPr>
              <a:t>pathway or biological process category containing </a:t>
            </a:r>
            <a:r>
              <a:rPr lang="en-US" sz="1600" b="1" dirty="0">
                <a:solidFill>
                  <a:srgbClr val="7030A0"/>
                </a:solidFill>
              </a:rPr>
              <a:t>m</a:t>
            </a:r>
            <a:r>
              <a:rPr lang="en-US" sz="1600" dirty="0">
                <a:solidFill>
                  <a:srgbClr val="7030A0"/>
                </a:solidFill>
              </a:rPr>
              <a:t> genes </a:t>
            </a:r>
            <a:r>
              <a:rPr lang="en-US" sz="1600" dirty="0"/>
              <a:t>from a total </a:t>
            </a:r>
            <a:r>
              <a:rPr lang="en-US" sz="1600" dirty="0">
                <a:solidFill>
                  <a:srgbClr val="FF3300"/>
                </a:solidFill>
              </a:rPr>
              <a:t>genome (or array) size of </a:t>
            </a:r>
            <a:r>
              <a:rPr lang="en-US" sz="1600" b="1" dirty="0">
                <a:solidFill>
                  <a:srgbClr val="FF3300"/>
                </a:solidFill>
              </a:rPr>
              <a:t>N</a:t>
            </a:r>
            <a:r>
              <a:rPr lang="en-US" sz="1600" dirty="0">
                <a:solidFill>
                  <a:srgbClr val="FF3300"/>
                </a:solidFill>
              </a:rPr>
              <a:t> genes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graphicFrame>
        <p:nvGraphicFramePr>
          <p:cNvPr id="23556" name="Object 10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6250744"/>
              </p:ext>
            </p:extLst>
          </p:nvPr>
        </p:nvGraphicFramePr>
        <p:xfrm>
          <a:off x="4973622" y="3091032"/>
          <a:ext cx="3886200" cy="1385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7" name="Equation" r:id="rId4" imgW="1587240" imgH="914400" progId="Equation.3">
                  <p:embed/>
                </p:oleObj>
              </mc:Choice>
              <mc:Fallback>
                <p:oleObj name="Equation" r:id="rId4" imgW="158724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3622" y="3091032"/>
                        <a:ext cx="3886200" cy="1385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557" name="Picture 15" descr="Cluster_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93"/>
          <a:stretch>
            <a:fillRect/>
          </a:stretch>
        </p:blipFill>
        <p:spPr bwMode="auto">
          <a:xfrm>
            <a:off x="1600200" y="1447800"/>
            <a:ext cx="32766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Object 2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15741773"/>
              </p:ext>
            </p:extLst>
          </p:nvPr>
        </p:nvGraphicFramePr>
        <p:xfrm>
          <a:off x="5053198" y="1490663"/>
          <a:ext cx="3730625" cy="1385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8" name="Equation" r:id="rId7" imgW="1523880" imgH="914400" progId="Equation.3">
                  <p:embed/>
                </p:oleObj>
              </mc:Choice>
              <mc:Fallback>
                <p:oleObj name="Equation" r:id="rId7" imgW="1523880" imgH="914400" progId="Equation.3">
                  <p:embed/>
                  <p:pic>
                    <p:nvPicPr>
                      <p:cNvPr id="0" name="Object 1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3198" y="1490663"/>
                        <a:ext cx="3730625" cy="1385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905000" y="5559696"/>
            <a:ext cx="69244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</a:t>
            </a:r>
            <a:r>
              <a:rPr lang="en-US" dirty="0" smtClean="0"/>
              <a:t>p-value indicates the probability that the </a:t>
            </a:r>
            <a:r>
              <a:rPr lang="en-US" dirty="0"/>
              <a:t>biological process </a:t>
            </a:r>
            <a:endParaRPr lang="en-US" dirty="0" smtClean="0"/>
          </a:p>
          <a:p>
            <a:r>
              <a:rPr lang="en-US" dirty="0" smtClean="0"/>
              <a:t>category (particular pathway) is enriched by </a:t>
            </a:r>
            <a:r>
              <a:rPr lang="en-US" dirty="0"/>
              <a:t>this microarray </a:t>
            </a:r>
            <a:endParaRPr lang="en-US" dirty="0" smtClean="0"/>
          </a:p>
          <a:p>
            <a:r>
              <a:rPr lang="en-US" dirty="0" smtClean="0"/>
              <a:t>experiment </a:t>
            </a:r>
            <a:r>
              <a:rPr lang="en-US" dirty="0" smtClean="0">
                <a:solidFill>
                  <a:srgbClr val="FF0000"/>
                </a:solidFill>
              </a:rPr>
              <a:t>by chance</a:t>
            </a:r>
            <a:r>
              <a:rPr lang="en-US" dirty="0" smtClean="0"/>
              <a:t>. The smaller the p-</a:t>
            </a:r>
            <a:r>
              <a:rPr lang="en-US" dirty="0" err="1" smtClean="0"/>
              <a:t>val</a:t>
            </a:r>
            <a:r>
              <a:rPr lang="en-US" dirty="0" smtClean="0"/>
              <a:t>, the higher the significance</a:t>
            </a:r>
            <a:endParaRPr lang="en-US" dirty="0"/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6400800" y="3505200"/>
            <a:ext cx="457200" cy="2703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7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/>
      <p:bldP spid="4" grpId="0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Pathway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Gene expression analysis results</a:t>
            </a:r>
          </a:p>
          <a:p>
            <a:pPr lvl="1"/>
            <a:r>
              <a:rPr lang="en-US" dirty="0" smtClean="0"/>
              <a:t>Total number of gene on a chip: 520</a:t>
            </a:r>
          </a:p>
          <a:p>
            <a:pPr lvl="1"/>
            <a:r>
              <a:rPr lang="en-US" dirty="0" smtClean="0"/>
              <a:t>Of which </a:t>
            </a:r>
            <a:r>
              <a:rPr lang="en-US" b="1" dirty="0" smtClean="0">
                <a:solidFill>
                  <a:srgbClr val="7030A0"/>
                </a:solidFill>
              </a:rPr>
              <a:t>20</a:t>
            </a:r>
            <a:r>
              <a:rPr lang="en-US" dirty="0" smtClean="0"/>
              <a:t> genes are in a GO</a:t>
            </a:r>
          </a:p>
          <a:p>
            <a:pPr lvl="1"/>
            <a:r>
              <a:rPr lang="en-US" dirty="0" smtClean="0"/>
              <a:t>Total number of DEG: </a:t>
            </a:r>
            <a:r>
              <a:rPr lang="en-US" b="1" dirty="0" smtClean="0">
                <a:solidFill>
                  <a:srgbClr val="00B0F0"/>
                </a:solidFill>
              </a:rPr>
              <a:t>40</a:t>
            </a:r>
          </a:p>
          <a:p>
            <a:pPr lvl="1"/>
            <a:r>
              <a:rPr lang="en-US" dirty="0" smtClean="0"/>
              <a:t>Of which </a:t>
            </a:r>
            <a:r>
              <a:rPr lang="en-US" b="1" dirty="0" smtClean="0">
                <a:solidFill>
                  <a:srgbClr val="FF0000"/>
                </a:solidFill>
              </a:rPr>
              <a:t>5</a:t>
            </a:r>
            <a:r>
              <a:rPr lang="en-US" dirty="0" smtClean="0"/>
              <a:t> genes are in GO</a:t>
            </a:r>
          </a:p>
          <a:p>
            <a:r>
              <a:rPr lang="en-US" dirty="0" smtClean="0"/>
              <a:t>Do you think it is significant? In other words “is this GO category enriched by/significant this microarray experiment”? </a:t>
            </a:r>
          </a:p>
          <a:p>
            <a:r>
              <a:rPr lang="en-US" dirty="0" smtClean="0"/>
              <a:t>The answer is simple, which is to perform a </a:t>
            </a:r>
            <a:r>
              <a:rPr lang="en-US" dirty="0" err="1" smtClean="0"/>
              <a:t>hypergeometric</a:t>
            </a:r>
            <a:r>
              <a:rPr lang="en-US" dirty="0" smtClean="0"/>
              <a:t> test: </a:t>
            </a:r>
            <a:r>
              <a:rPr lang="en-US" sz="2600" b="1" i="1" u="sng" dirty="0" err="1" smtClean="0"/>
              <a:t>phyper</a:t>
            </a:r>
            <a:r>
              <a:rPr lang="en-US" sz="2600" b="1" i="1" u="sng" dirty="0" smtClean="0"/>
              <a:t>(4, 20, 500, 40, </a:t>
            </a:r>
            <a:r>
              <a:rPr lang="en-US" sz="2600" b="1" i="1" u="sng" dirty="0" err="1" smtClean="0"/>
              <a:t>lower.tail</a:t>
            </a:r>
            <a:r>
              <a:rPr lang="en-US" sz="2600" b="1" i="1" u="sng" dirty="0" smtClean="0"/>
              <a:t>=FALSE) = </a:t>
            </a:r>
            <a:r>
              <a:rPr lang="en-US" sz="2600" b="1" i="1" u="sng" dirty="0"/>
              <a:t>0.01371</a:t>
            </a:r>
          </a:p>
          <a:p>
            <a:r>
              <a:rPr lang="en-US" sz="2600" dirty="0" smtClean="0"/>
              <a:t>Sometime people report: </a:t>
            </a:r>
            <a:r>
              <a:rPr lang="en-US" sz="2600" b="1" i="1" u="sng" dirty="0" err="1" smtClean="0"/>
              <a:t>phyper</a:t>
            </a:r>
            <a:r>
              <a:rPr lang="en-US" sz="2600" b="1" i="1" u="sng" dirty="0" smtClean="0"/>
              <a:t>(</a:t>
            </a:r>
            <a:r>
              <a:rPr lang="en-US" sz="2600" b="1" i="1" u="sng" dirty="0" smtClean="0">
                <a:solidFill>
                  <a:srgbClr val="FF0000"/>
                </a:solidFill>
              </a:rPr>
              <a:t>5</a:t>
            </a:r>
            <a:r>
              <a:rPr lang="en-US" sz="2600" b="1" i="1" u="sng" dirty="0" smtClean="0"/>
              <a:t>, 20, 500, 40, </a:t>
            </a:r>
            <a:r>
              <a:rPr lang="en-US" sz="2600" b="1" i="1" u="sng" dirty="0" err="1" smtClean="0"/>
              <a:t>lower.tail</a:t>
            </a:r>
            <a:r>
              <a:rPr lang="en-US" sz="2600" b="1" i="1" u="sng" dirty="0" smtClean="0"/>
              <a:t>=FALSE) = </a:t>
            </a:r>
            <a:r>
              <a:rPr lang="en-US" sz="2600" b="1" i="1" u="sng" dirty="0"/>
              <a:t>0.002459</a:t>
            </a:r>
          </a:p>
        </p:txBody>
      </p:sp>
    </p:spTree>
    <p:extLst>
      <p:ext uri="{BB962C8B-B14F-4D97-AF65-F5344CB8AC3E}">
        <p14:creationId xmlns:p14="http://schemas.microsoft.com/office/powerpoint/2010/main" val="56227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dirty="0" smtClean="0"/>
              <a:t>Fisher’s Exact Test (FET)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i="1" dirty="0" smtClean="0"/>
              <a:t>--right</a:t>
            </a:r>
            <a:r>
              <a:rPr lang="en-US" sz="2400" i="1" dirty="0" smtClean="0"/>
              <a:t>-tailed test</a:t>
            </a:r>
          </a:p>
        </p:txBody>
      </p:sp>
      <p:sp>
        <p:nvSpPr>
          <p:cNvPr id="24580" name="Rectangle 8"/>
          <p:cNvSpPr>
            <a:spLocks noChangeArrowheads="1"/>
          </p:cNvSpPr>
          <p:nvPr/>
        </p:nvSpPr>
        <p:spPr bwMode="auto">
          <a:xfrm>
            <a:off x="1219200" y="2020888"/>
            <a:ext cx="6705600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		DEG	 Not </a:t>
            </a:r>
            <a:r>
              <a:rPr lang="en-US" dirty="0" smtClean="0"/>
              <a:t>DEGs         totals </a:t>
            </a:r>
            <a:endParaRPr lang="en-US" dirty="0"/>
          </a:p>
          <a:p>
            <a:pPr>
              <a:spcBef>
                <a:spcPct val="50000"/>
              </a:spcBef>
            </a:pPr>
            <a:r>
              <a:rPr lang="en-US" dirty="0" smtClean="0"/>
              <a:t>In a </a:t>
            </a:r>
            <a:r>
              <a:rPr lang="en-US" dirty="0"/>
              <a:t>GO </a:t>
            </a:r>
            <a:r>
              <a:rPr lang="en-US" dirty="0" smtClean="0"/>
              <a:t>category</a:t>
            </a:r>
            <a:r>
              <a:rPr lang="en-US" dirty="0"/>
              <a:t>	  </a:t>
            </a:r>
            <a:r>
              <a:rPr lang="en-US" dirty="0" smtClean="0"/>
              <a:t>x </a:t>
            </a:r>
            <a:r>
              <a:rPr lang="en-US" dirty="0"/>
              <a:t>	     </a:t>
            </a:r>
            <a:r>
              <a:rPr lang="en-US" dirty="0" smtClean="0"/>
              <a:t>m-x </a:t>
            </a:r>
            <a:r>
              <a:rPr lang="en-US" dirty="0"/>
              <a:t>	</a:t>
            </a:r>
            <a:r>
              <a:rPr lang="en-US" dirty="0" smtClean="0"/>
              <a:t>           m </a:t>
            </a:r>
            <a:endParaRPr lang="en-US" dirty="0"/>
          </a:p>
          <a:p>
            <a:pPr>
              <a:spcBef>
                <a:spcPct val="50000"/>
              </a:spcBef>
            </a:pPr>
            <a:r>
              <a:rPr lang="en-US" dirty="0" smtClean="0"/>
              <a:t>Not in GO category </a:t>
            </a:r>
            <a:r>
              <a:rPr lang="en-US" dirty="0"/>
              <a:t>	 </a:t>
            </a:r>
            <a:r>
              <a:rPr lang="en-US" dirty="0" smtClean="0"/>
              <a:t>k-x </a:t>
            </a:r>
            <a:r>
              <a:rPr lang="en-US" dirty="0"/>
              <a:t>	     </a:t>
            </a:r>
            <a:r>
              <a:rPr lang="en-US" dirty="0" err="1" smtClean="0"/>
              <a:t>n-k+x</a:t>
            </a:r>
            <a:r>
              <a:rPr lang="en-US" dirty="0" smtClean="0"/>
              <a:t> </a:t>
            </a:r>
            <a:r>
              <a:rPr lang="en-US" dirty="0"/>
              <a:t>	</a:t>
            </a:r>
            <a:r>
              <a:rPr lang="en-US" dirty="0" smtClean="0"/>
              <a:t>           n </a:t>
            </a:r>
            <a:endParaRPr lang="en-US" dirty="0"/>
          </a:p>
          <a:p>
            <a:pPr>
              <a:spcBef>
                <a:spcPct val="50000"/>
              </a:spcBef>
            </a:pPr>
            <a:r>
              <a:rPr lang="en-US" dirty="0"/>
              <a:t>totals 		</a:t>
            </a:r>
            <a:r>
              <a:rPr lang="en-US" dirty="0" smtClean="0"/>
              <a:t> k </a:t>
            </a:r>
            <a:r>
              <a:rPr lang="en-US" dirty="0"/>
              <a:t>	   </a:t>
            </a:r>
            <a:r>
              <a:rPr lang="en-US" dirty="0" smtClean="0"/>
              <a:t>  </a:t>
            </a:r>
            <a:r>
              <a:rPr lang="en-US" dirty="0" err="1" smtClean="0"/>
              <a:t>m+n</a:t>
            </a:r>
            <a:r>
              <a:rPr lang="en-US" dirty="0" smtClean="0"/>
              <a:t> -k         m + n </a:t>
            </a:r>
            <a:r>
              <a:rPr lang="en-US" dirty="0"/>
              <a:t>(genes on array)</a:t>
            </a:r>
          </a:p>
          <a:p>
            <a:pPr>
              <a:spcBef>
                <a:spcPct val="50000"/>
              </a:spcBef>
            </a:pPr>
            <a:endParaRPr lang="en-US" dirty="0"/>
          </a:p>
        </p:txBody>
      </p:sp>
      <p:sp>
        <p:nvSpPr>
          <p:cNvPr id="24581" name="Text Box 11"/>
          <p:cNvSpPr txBox="1">
            <a:spLocks noChangeArrowheads="1"/>
          </p:cNvSpPr>
          <p:nvPr/>
        </p:nvSpPr>
        <p:spPr bwMode="auto">
          <a:xfrm>
            <a:off x="3124200" y="1487488"/>
            <a:ext cx="2012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u="sng" dirty="0"/>
              <a:t>Contingency table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24000" y="3886200"/>
            <a:ext cx="588103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So, now you are probably given something like the following:</a:t>
            </a:r>
          </a:p>
          <a:p>
            <a:r>
              <a:rPr lang="en-US" dirty="0" smtClean="0"/>
              <a:t>x   &lt;- </a:t>
            </a:r>
            <a:r>
              <a:rPr lang="en-US" dirty="0" smtClean="0">
                <a:solidFill>
                  <a:srgbClr val="FF0000"/>
                </a:solidFill>
              </a:rPr>
              <a:t>5 </a:t>
            </a:r>
            <a:r>
              <a:rPr lang="en-US" dirty="0" smtClean="0"/>
              <a:t>     #</a:t>
            </a:r>
            <a:r>
              <a:rPr lang="en-US" dirty="0" err="1" smtClean="0"/>
              <a:t>num_of_DEG</a:t>
            </a:r>
            <a:r>
              <a:rPr lang="en-US" dirty="0" smtClean="0"/>
              <a:t> in GO</a:t>
            </a:r>
          </a:p>
          <a:p>
            <a:r>
              <a:rPr lang="en-US" dirty="0" smtClean="0"/>
              <a:t>m &lt;- </a:t>
            </a:r>
            <a:r>
              <a:rPr lang="en-US" dirty="0" smtClean="0">
                <a:solidFill>
                  <a:srgbClr val="FF0000"/>
                </a:solidFill>
              </a:rPr>
              <a:t>20</a:t>
            </a:r>
            <a:r>
              <a:rPr lang="en-US" dirty="0" smtClean="0"/>
              <a:t>    #</a:t>
            </a:r>
            <a:r>
              <a:rPr lang="en-US" dirty="0" err="1" smtClean="0"/>
              <a:t>num_of_gene</a:t>
            </a:r>
            <a:r>
              <a:rPr lang="en-US" dirty="0" smtClean="0"/>
              <a:t> on chip in GO</a:t>
            </a:r>
          </a:p>
          <a:p>
            <a:r>
              <a:rPr lang="en-US" dirty="0" smtClean="0"/>
              <a:t>n  &lt;- 500  #</a:t>
            </a:r>
            <a:r>
              <a:rPr lang="en-US" dirty="0" err="1" smtClean="0"/>
              <a:t>num_of_gene</a:t>
            </a:r>
            <a:r>
              <a:rPr lang="en-US" dirty="0" smtClean="0"/>
              <a:t> on chip NOT in GO</a:t>
            </a:r>
          </a:p>
          <a:p>
            <a:r>
              <a:rPr lang="en-US" dirty="0" smtClean="0"/>
              <a:t>k   &lt;- 40    #</a:t>
            </a:r>
            <a:r>
              <a:rPr lang="en-US" dirty="0" err="1" smtClean="0"/>
              <a:t>num_of_DEG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4998" y="5389486"/>
            <a:ext cx="771448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Comparing </a:t>
            </a:r>
            <a:r>
              <a:rPr lang="en-US" dirty="0" err="1" smtClean="0"/>
              <a:t>hypergeometric</a:t>
            </a:r>
            <a:r>
              <a:rPr lang="en-US" dirty="0" smtClean="0"/>
              <a:t> test vs. FET, watch out!!</a:t>
            </a:r>
          </a:p>
          <a:p>
            <a:r>
              <a:rPr lang="en-US" dirty="0" smtClean="0"/>
              <a:t>	</a:t>
            </a:r>
            <a:r>
              <a:rPr lang="en-US" sz="1600" b="1" i="1" u="sng" dirty="0" err="1" smtClean="0"/>
              <a:t>phyper</a:t>
            </a:r>
            <a:r>
              <a:rPr lang="en-US" sz="1600" b="1" i="1" u="sng" dirty="0" smtClean="0">
                <a:solidFill>
                  <a:srgbClr val="FF0000"/>
                </a:solidFill>
              </a:rPr>
              <a:t>((x-1),</a:t>
            </a:r>
            <a:r>
              <a:rPr lang="en-US" sz="1600" b="1" i="1" u="sng" dirty="0" smtClean="0"/>
              <a:t> m, n, k, </a:t>
            </a:r>
            <a:r>
              <a:rPr lang="en-US" sz="1600" b="1" i="1" u="sng" dirty="0" err="1" smtClean="0"/>
              <a:t>lower.tail</a:t>
            </a:r>
            <a:r>
              <a:rPr lang="en-US" sz="1600" b="1" i="1" u="sng" dirty="0" smtClean="0"/>
              <a:t>=FALSE)</a:t>
            </a:r>
          </a:p>
          <a:p>
            <a:r>
              <a:rPr lang="en-US" sz="1600" b="1" i="1" dirty="0"/>
              <a:t>	</a:t>
            </a:r>
            <a:r>
              <a:rPr lang="en-US" sz="1600" b="1" i="1" u="sng" dirty="0" smtClean="0"/>
              <a:t>(</a:t>
            </a:r>
            <a:r>
              <a:rPr lang="en-US" sz="1600" b="1" i="1" u="sng" dirty="0" err="1" smtClean="0"/>
              <a:t>fisher.test</a:t>
            </a:r>
            <a:r>
              <a:rPr lang="en-US" sz="1600" b="1" i="1" u="sng" dirty="0" smtClean="0"/>
              <a:t>(matrix(c(x,(k-x), (m-x), (</a:t>
            </a:r>
            <a:r>
              <a:rPr lang="en-US" sz="1600" b="1" i="1" u="sng" dirty="0" err="1" smtClean="0"/>
              <a:t>n-k+x</a:t>
            </a:r>
            <a:r>
              <a:rPr lang="en-US" sz="1600" b="1" i="1" u="sng" dirty="0" smtClean="0"/>
              <a:t>)),2,2), alternative='greater'))$</a:t>
            </a:r>
            <a:r>
              <a:rPr lang="en-US" sz="1600" b="1" i="1" u="sng" dirty="0" err="1" smtClean="0"/>
              <a:t>p.value</a:t>
            </a:r>
            <a:endParaRPr lang="en-US" sz="1600" b="1" i="1" u="sng" dirty="0"/>
          </a:p>
        </p:txBody>
      </p:sp>
    </p:spTree>
    <p:extLst>
      <p:ext uri="{BB962C8B-B14F-4D97-AF65-F5344CB8AC3E}">
        <p14:creationId xmlns:p14="http://schemas.microsoft.com/office/powerpoint/2010/main" val="105954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Statistical Inference Recap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4800" y="1295400"/>
            <a:ext cx="4724400" cy="5334000"/>
          </a:xfrm>
          <a:solidFill>
            <a:schemeClr val="bg1"/>
          </a:solidFill>
          <a:ln w="38100" cap="flat">
            <a:solidFill>
              <a:srgbClr val="0000FF"/>
            </a:solidFill>
            <a:prstDash val="lgDash"/>
            <a:miter lim="800000"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r>
              <a:rPr lang="en-US" sz="2400" dirty="0" smtClean="0"/>
              <a:t>According to the </a:t>
            </a:r>
            <a:r>
              <a:rPr lang="en-US" sz="2400" dirty="0" err="1" smtClean="0"/>
              <a:t>hypergeometric</a:t>
            </a:r>
            <a:r>
              <a:rPr lang="en-US" sz="2400" dirty="0" smtClean="0"/>
              <a:t> distribution for determining significance of an enriched pathway, what does each term account for?</a:t>
            </a:r>
          </a:p>
          <a:p>
            <a:pPr>
              <a:buFontTx/>
              <a:buNone/>
            </a:pPr>
            <a:endParaRPr lang="en-US" sz="2400" dirty="0" smtClean="0"/>
          </a:p>
          <a:p>
            <a:r>
              <a:rPr lang="en-US" sz="2000" dirty="0" smtClean="0"/>
              <a:t>N: ___________________</a:t>
            </a:r>
          </a:p>
          <a:p>
            <a:pPr>
              <a:buFontTx/>
              <a:buNone/>
            </a:pPr>
            <a:endParaRPr lang="en-US" sz="2000" dirty="0" smtClean="0"/>
          </a:p>
          <a:p>
            <a:r>
              <a:rPr lang="en-US" sz="2000" dirty="0" smtClean="0"/>
              <a:t>n: ___________________</a:t>
            </a:r>
          </a:p>
          <a:p>
            <a:endParaRPr lang="en-US" sz="2000" dirty="0" smtClean="0"/>
          </a:p>
          <a:p>
            <a:r>
              <a:rPr lang="en-US" sz="2000" dirty="0" smtClean="0"/>
              <a:t>m: ___________________</a:t>
            </a:r>
          </a:p>
          <a:p>
            <a:endParaRPr lang="en-US" sz="2000" dirty="0" smtClean="0"/>
          </a:p>
          <a:p>
            <a:r>
              <a:rPr lang="en-US" sz="2000" dirty="0" smtClean="0"/>
              <a:t>k:____________________</a:t>
            </a:r>
          </a:p>
        </p:txBody>
      </p:sp>
      <p:graphicFrame>
        <p:nvGraphicFramePr>
          <p:cNvPr id="25604" name="Object 10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51047208"/>
              </p:ext>
            </p:extLst>
          </p:nvPr>
        </p:nvGraphicFramePr>
        <p:xfrm>
          <a:off x="228600" y="2590800"/>
          <a:ext cx="3657600" cy="210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" name="Equation" r:id="rId3" imgW="1587240" imgH="914400" progId="Equation.3">
                  <p:embed/>
                </p:oleObj>
              </mc:Choice>
              <mc:Fallback>
                <p:oleObj name="Equation" r:id="rId3" imgW="158724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590800"/>
                        <a:ext cx="3657600" cy="21066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9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5" descr="study_desig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116" b="17520"/>
          <a:stretch>
            <a:fillRect/>
          </a:stretch>
        </p:blipFill>
        <p:spPr bwMode="auto">
          <a:xfrm>
            <a:off x="2895600" y="1295400"/>
            <a:ext cx="4108450" cy="334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Rectangle 6"/>
          <p:cNvSpPr>
            <a:spLocks noChangeArrowheads="1"/>
          </p:cNvSpPr>
          <p:nvPr/>
        </p:nvSpPr>
        <p:spPr bwMode="auto">
          <a:xfrm>
            <a:off x="3581400" y="3733800"/>
            <a:ext cx="3657600" cy="11430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6628" name="AutoShape 7"/>
          <p:cNvSpPr>
            <a:spLocks/>
          </p:cNvSpPr>
          <p:nvPr/>
        </p:nvSpPr>
        <p:spPr bwMode="auto">
          <a:xfrm rot="-5400000">
            <a:off x="5715000" y="3810000"/>
            <a:ext cx="457200" cy="27432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6629" name="Text Box 8"/>
          <p:cNvSpPr txBox="1">
            <a:spLocks noChangeArrowheads="1"/>
          </p:cNvSpPr>
          <p:nvPr/>
        </p:nvSpPr>
        <p:spPr bwMode="auto">
          <a:xfrm>
            <a:off x="5165725" y="5370513"/>
            <a:ext cx="1670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ANOVA model</a:t>
            </a:r>
          </a:p>
        </p:txBody>
      </p:sp>
      <p:sp>
        <p:nvSpPr>
          <p:cNvPr id="26630" name="AutoShape 9"/>
          <p:cNvSpPr>
            <a:spLocks noChangeArrowheads="1"/>
          </p:cNvSpPr>
          <p:nvPr/>
        </p:nvSpPr>
        <p:spPr bwMode="auto">
          <a:xfrm>
            <a:off x="5848350" y="5715000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6631" name="Rectangle 10"/>
          <p:cNvSpPr>
            <a:spLocks noChangeArrowheads="1"/>
          </p:cNvSpPr>
          <p:nvPr/>
        </p:nvSpPr>
        <p:spPr bwMode="auto">
          <a:xfrm>
            <a:off x="4057650" y="6035675"/>
            <a:ext cx="40306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fr-FR" dirty="0" smtClean="0">
                <a:solidFill>
                  <a:srgbClr val="000000"/>
                </a:solidFill>
              </a:rPr>
              <a:t>3730 DE probe sets (q-value &lt; 0.01)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fr-FR" sz="1600" dirty="0" smtClean="0">
                <a:solidFill>
                  <a:srgbClr val="000000"/>
                </a:solidFill>
              </a:rPr>
              <a:t>[1634 up-</a:t>
            </a:r>
            <a:r>
              <a:rPr lang="fr-FR" sz="1600" dirty="0" err="1" smtClean="0">
                <a:solidFill>
                  <a:srgbClr val="000000"/>
                </a:solidFill>
              </a:rPr>
              <a:t>regulated</a:t>
            </a:r>
            <a:r>
              <a:rPr lang="fr-FR" sz="1600" dirty="0" smtClean="0">
                <a:solidFill>
                  <a:srgbClr val="000000"/>
                </a:solidFill>
              </a:rPr>
              <a:t>, 2096 down-</a:t>
            </a:r>
            <a:r>
              <a:rPr lang="fr-FR" sz="1600" dirty="0" err="1" smtClean="0">
                <a:solidFill>
                  <a:srgbClr val="000000"/>
                </a:solidFill>
              </a:rPr>
              <a:t>regulated</a:t>
            </a:r>
            <a:r>
              <a:rPr lang="fr-FR" sz="1600" dirty="0" smtClean="0">
                <a:solidFill>
                  <a:srgbClr val="000000"/>
                </a:solidFill>
              </a:rPr>
              <a:t>]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6632" name="Rectangle 10"/>
          <p:cNvSpPr>
            <a:spLocks noChangeArrowheads="1"/>
          </p:cNvSpPr>
          <p:nvPr/>
        </p:nvSpPr>
        <p:spPr bwMode="auto">
          <a:xfrm>
            <a:off x="6629400" y="1295400"/>
            <a:ext cx="21643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 smtClean="0">
                <a:solidFill>
                  <a:srgbClr val="000000"/>
                </a:solidFill>
              </a:rPr>
              <a:t>Peroxisome proliferator-activated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 smtClean="0">
                <a:solidFill>
                  <a:srgbClr val="000000"/>
                </a:solidFill>
              </a:rPr>
              <a:t>receptor gamma</a:t>
            </a:r>
          </a:p>
        </p:txBody>
      </p:sp>
      <p:sp>
        <p:nvSpPr>
          <p:cNvPr id="26633" name="Rectangle 11"/>
          <p:cNvSpPr>
            <a:spLocks noChangeArrowheads="1"/>
          </p:cNvSpPr>
          <p:nvPr/>
        </p:nvSpPr>
        <p:spPr bwMode="auto">
          <a:xfrm>
            <a:off x="7010400" y="1727200"/>
            <a:ext cx="10937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smtClean="0">
                <a:solidFill>
                  <a:srgbClr val="000000"/>
                </a:solidFill>
              </a:rPr>
              <a:t>Rosiglitazone</a:t>
            </a:r>
          </a:p>
        </p:txBody>
      </p:sp>
      <p:sp>
        <p:nvSpPr>
          <p:cNvPr id="26634" name="Rectangle 6"/>
          <p:cNvSpPr>
            <a:spLocks noChangeArrowheads="1"/>
          </p:cNvSpPr>
          <p:nvPr/>
        </p:nvSpPr>
        <p:spPr bwMode="auto">
          <a:xfrm>
            <a:off x="0" y="4648200"/>
            <a:ext cx="4007828" cy="95410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400" dirty="0" smtClean="0">
                <a:solidFill>
                  <a:srgbClr val="000000"/>
                </a:solidFill>
              </a:rPr>
              <a:t> Mouse marrow </a:t>
            </a:r>
            <a:r>
              <a:rPr lang="en-US" sz="1400" dirty="0" err="1" smtClean="0">
                <a:solidFill>
                  <a:srgbClr val="000000"/>
                </a:solidFill>
              </a:rPr>
              <a:t>mesenchymal</a:t>
            </a:r>
            <a:r>
              <a:rPr lang="en-US" sz="1400" dirty="0" smtClean="0">
                <a:solidFill>
                  <a:srgbClr val="000000"/>
                </a:solidFill>
              </a:rPr>
              <a:t> stem cell (MSC)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400" dirty="0" smtClean="0">
                <a:solidFill>
                  <a:srgbClr val="000000"/>
                </a:solidFill>
              </a:rPr>
              <a:t> Stably transfected with PPAR-</a:t>
            </a:r>
            <a:r>
              <a:rPr lang="en-US" sz="1400" dirty="0" smtClean="0">
                <a:solidFill>
                  <a:srgbClr val="000000"/>
                </a:solidFill>
                <a:latin typeface="Symbol" pitchFamily="18" charset="2"/>
              </a:rPr>
              <a:t>g</a:t>
            </a:r>
            <a:r>
              <a:rPr lang="en-US" sz="1400" dirty="0" smtClean="0">
                <a:solidFill>
                  <a:srgbClr val="000000"/>
                </a:solidFill>
              </a:rPr>
              <a:t>2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400" dirty="0" smtClean="0">
                <a:solidFill>
                  <a:srgbClr val="000000"/>
                </a:solidFill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</a:rPr>
              <a:t>Affymetrix</a:t>
            </a:r>
            <a:r>
              <a:rPr lang="en-US" sz="1400" dirty="0" smtClean="0">
                <a:solidFill>
                  <a:srgbClr val="000000"/>
                </a:solidFill>
              </a:rPr>
              <a:t> Mouse 430vs2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400" dirty="0" smtClean="0">
                <a:solidFill>
                  <a:srgbClr val="000000"/>
                </a:solidFill>
              </a:rPr>
              <a:t> Data RMA normalized</a:t>
            </a:r>
          </a:p>
        </p:txBody>
      </p:sp>
      <p:sp>
        <p:nvSpPr>
          <p:cNvPr id="26635" name="Text Box 7"/>
          <p:cNvSpPr txBox="1">
            <a:spLocks noChangeArrowheads="1"/>
          </p:cNvSpPr>
          <p:nvPr/>
        </p:nvSpPr>
        <p:spPr bwMode="auto">
          <a:xfrm>
            <a:off x="111637" y="5791200"/>
            <a:ext cx="2724150" cy="9159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Shockley et al.,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J. Cell. </a:t>
            </a:r>
            <a:r>
              <a:rPr lang="en-US" dirty="0" err="1" smtClean="0">
                <a:solidFill>
                  <a:srgbClr val="000000"/>
                </a:solidFill>
              </a:rPr>
              <a:t>Biochem</a:t>
            </a:r>
            <a:r>
              <a:rPr lang="en-US" dirty="0" smtClean="0">
                <a:solidFill>
                  <a:srgbClr val="000000"/>
                </a:solidFill>
              </a:rPr>
              <a:t>, 2009, 1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06:232-246</a:t>
            </a:r>
          </a:p>
        </p:txBody>
      </p:sp>
      <p:sp>
        <p:nvSpPr>
          <p:cNvPr id="26636" name="Rectangle 2"/>
          <p:cNvSpPr>
            <a:spLocks noChangeArrowheads="1"/>
          </p:cNvSpPr>
          <p:nvPr/>
        </p:nvSpPr>
        <p:spPr bwMode="auto">
          <a:xfrm>
            <a:off x="609600" y="533400"/>
            <a:ext cx="822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600" smtClean="0">
                <a:solidFill>
                  <a:srgbClr val="000000"/>
                </a:solidFill>
              </a:rPr>
              <a:t>Study Design for Sample Data</a:t>
            </a:r>
          </a:p>
        </p:txBody>
      </p:sp>
    </p:spTree>
    <p:extLst>
      <p:ext uri="{BB962C8B-B14F-4D97-AF65-F5344CB8AC3E}">
        <p14:creationId xmlns:p14="http://schemas.microsoft.com/office/powerpoint/2010/main" val="296794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AVID Bioinformatic Resources Cit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947481"/>
            <a:ext cx="3048000" cy="233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9144000" cy="929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9600" y="2590800"/>
            <a:ext cx="3962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Available database in DAVID</a:t>
            </a:r>
          </a:p>
          <a:p>
            <a:endParaRPr lang="en-US" sz="2400" b="1" dirty="0" smtClean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smtClean="0"/>
              <a:t>Functional categories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smtClean="0"/>
              <a:t>Ontologies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smtClean="0"/>
              <a:t>KEGG pathway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smtClean="0"/>
              <a:t>Protein domains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smtClean="0"/>
              <a:t>Protein interactions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smtClean="0"/>
              <a:t>Disease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smtClean="0"/>
              <a:t>Tissue specific expression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smtClean="0"/>
              <a:t>…etc.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15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8229600" cy="639763"/>
          </a:xfrm>
        </p:spPr>
        <p:txBody>
          <a:bodyPr/>
          <a:lstStyle/>
          <a:p>
            <a:pPr eaLnBrk="1" hangingPunct="1"/>
            <a:r>
              <a:rPr lang="en-US" sz="3200" smtClean="0"/>
              <a:t>Pathways Over-represented</a:t>
            </a:r>
          </a:p>
        </p:txBody>
      </p:sp>
      <p:grpSp>
        <p:nvGrpSpPr>
          <p:cNvPr id="27651" name="Group 7"/>
          <p:cNvGrpSpPr>
            <a:grpSpLocks/>
          </p:cNvGrpSpPr>
          <p:nvPr/>
        </p:nvGrpSpPr>
        <p:grpSpPr bwMode="auto">
          <a:xfrm>
            <a:off x="990600" y="2209800"/>
            <a:ext cx="7666038" cy="3921125"/>
            <a:chOff x="528" y="976"/>
            <a:chExt cx="4829" cy="2470"/>
          </a:xfrm>
        </p:grpSpPr>
        <p:pic>
          <p:nvPicPr>
            <p:cNvPr id="2765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57" t="26974" r="44939" b="36111"/>
            <a:stretch>
              <a:fillRect/>
            </a:stretch>
          </p:blipFill>
          <p:spPr bwMode="auto">
            <a:xfrm>
              <a:off x="528" y="976"/>
              <a:ext cx="2220" cy="2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55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311" t="26974" r="3125" b="36111"/>
            <a:stretch>
              <a:fillRect/>
            </a:stretch>
          </p:blipFill>
          <p:spPr bwMode="auto">
            <a:xfrm>
              <a:off x="2726" y="979"/>
              <a:ext cx="2631" cy="2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7652" name="Rectangle 8"/>
          <p:cNvSpPr>
            <a:spLocks noChangeArrowheads="1"/>
          </p:cNvSpPr>
          <p:nvPr/>
        </p:nvSpPr>
        <p:spPr bwMode="auto">
          <a:xfrm>
            <a:off x="1752600" y="1371600"/>
            <a:ext cx="6737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rgbClr val="000000"/>
                </a:solidFill>
              </a:rPr>
              <a:t>NIAID’s DAVID Database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rgbClr val="000000"/>
                </a:solidFill>
              </a:rPr>
              <a:t>D</a:t>
            </a:r>
            <a:r>
              <a:rPr lang="en-US" smtClean="0">
                <a:solidFill>
                  <a:srgbClr val="000000"/>
                </a:solidFill>
              </a:rPr>
              <a:t>atabase for </a:t>
            </a:r>
            <a:r>
              <a:rPr lang="en-US" b="1" smtClean="0">
                <a:solidFill>
                  <a:srgbClr val="000000"/>
                </a:solidFill>
              </a:rPr>
              <a:t>A</a:t>
            </a:r>
            <a:r>
              <a:rPr lang="en-US" smtClean="0">
                <a:solidFill>
                  <a:srgbClr val="000000"/>
                </a:solidFill>
              </a:rPr>
              <a:t>nnotation, </a:t>
            </a:r>
            <a:r>
              <a:rPr lang="en-US" b="1" smtClean="0">
                <a:solidFill>
                  <a:srgbClr val="000000"/>
                </a:solidFill>
              </a:rPr>
              <a:t>V</a:t>
            </a:r>
            <a:r>
              <a:rPr lang="en-US" smtClean="0">
                <a:solidFill>
                  <a:srgbClr val="000000"/>
                </a:solidFill>
              </a:rPr>
              <a:t>isualization and</a:t>
            </a:r>
            <a:r>
              <a:rPr lang="en-US" b="1" smtClean="0">
                <a:solidFill>
                  <a:srgbClr val="000000"/>
                </a:solidFill>
              </a:rPr>
              <a:t> I</a:t>
            </a:r>
            <a:r>
              <a:rPr lang="en-US" smtClean="0">
                <a:solidFill>
                  <a:srgbClr val="000000"/>
                </a:solidFill>
              </a:rPr>
              <a:t>ntegrated </a:t>
            </a:r>
            <a:r>
              <a:rPr lang="en-US" b="1" smtClean="0">
                <a:solidFill>
                  <a:srgbClr val="000000"/>
                </a:solidFill>
              </a:rPr>
              <a:t>D</a:t>
            </a:r>
            <a:r>
              <a:rPr lang="en-US" smtClean="0">
                <a:solidFill>
                  <a:srgbClr val="000000"/>
                </a:solidFill>
              </a:rPr>
              <a:t>iscovery </a:t>
            </a:r>
          </a:p>
        </p:txBody>
      </p:sp>
      <p:sp>
        <p:nvSpPr>
          <p:cNvPr id="27653" name="Rectangle 9"/>
          <p:cNvSpPr>
            <a:spLocks noChangeArrowheads="1"/>
          </p:cNvSpPr>
          <p:nvPr/>
        </p:nvSpPr>
        <p:spPr bwMode="auto">
          <a:xfrm>
            <a:off x="3657600" y="6324600"/>
            <a:ext cx="3016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http://david.abcc.ncifcrf.gov/</a:t>
            </a:r>
          </a:p>
        </p:txBody>
      </p:sp>
    </p:spTree>
    <p:extLst>
      <p:ext uri="{BB962C8B-B14F-4D97-AF65-F5344CB8AC3E}">
        <p14:creationId xmlns:p14="http://schemas.microsoft.com/office/powerpoint/2010/main" val="371526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Knowledge based pathway analysis</a:t>
            </a:r>
          </a:p>
          <a:p>
            <a:r>
              <a:rPr lang="en-US" dirty="0" smtClean="0"/>
              <a:t>Two major statistical approaches</a:t>
            </a:r>
          </a:p>
          <a:p>
            <a:pPr lvl="1"/>
            <a:r>
              <a:rPr lang="en-US" dirty="0" smtClean="0"/>
              <a:t>Parametric: </a:t>
            </a:r>
            <a:r>
              <a:rPr lang="en-US" dirty="0" err="1" smtClean="0"/>
              <a:t>Hypergeometric</a:t>
            </a:r>
            <a:r>
              <a:rPr lang="en-US" dirty="0" smtClean="0"/>
              <a:t>/Fisher Exact Test (FET)</a:t>
            </a:r>
          </a:p>
          <a:p>
            <a:pPr lvl="1"/>
            <a:r>
              <a:rPr lang="en-US" dirty="0" smtClean="0"/>
              <a:t>Non-parametric: Kolmogorov-Smirnov/ranking statistics</a:t>
            </a:r>
          </a:p>
          <a:p>
            <a:r>
              <a:rPr lang="en-US" dirty="0" smtClean="0"/>
              <a:t>Commonly-used applications, </a:t>
            </a:r>
            <a:r>
              <a:rPr lang="en-US" i="1" dirty="0" smtClean="0"/>
              <a:t>pros and cons</a:t>
            </a:r>
          </a:p>
          <a:p>
            <a:r>
              <a:rPr lang="en-US" dirty="0" smtClean="0"/>
              <a:t>The proceedings in pathway analysis 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88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610600" cy="1066800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en-US" sz="3600" dirty="0" smtClean="0"/>
              <a:t>Ingenuity Pathway Analysis (IPA) </a:t>
            </a:r>
            <a:br>
              <a:rPr lang="en-US" sz="3600" dirty="0" smtClean="0"/>
            </a:br>
            <a:r>
              <a:rPr lang="en-US" sz="3600" dirty="0" smtClean="0"/>
              <a:t>--</a:t>
            </a:r>
            <a:r>
              <a:rPr lang="en-US" sz="2800" dirty="0" smtClean="0"/>
              <a:t>Knowledgebase 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76400" y="1205029"/>
            <a:ext cx="6629400" cy="30480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Aft>
                <a:spcPct val="30000"/>
              </a:spcAft>
            </a:pPr>
            <a:r>
              <a:rPr lang="en-US" sz="2400" dirty="0" smtClean="0"/>
              <a:t>Desk top Java application utilizing a remote server for data, analysis and file management</a:t>
            </a:r>
          </a:p>
          <a:p>
            <a:pPr eaLnBrk="1" hangingPunct="1">
              <a:lnSpc>
                <a:spcPct val="80000"/>
              </a:lnSpc>
              <a:spcAft>
                <a:spcPct val="30000"/>
              </a:spcAft>
            </a:pPr>
            <a:r>
              <a:rPr lang="en-US" sz="2400" dirty="0" smtClean="0"/>
              <a:t>IPA Ontology: </a:t>
            </a:r>
            <a:r>
              <a:rPr lang="en-US" sz="2400" dirty="0" err="1" smtClean="0"/>
              <a:t>Curation</a:t>
            </a:r>
            <a:r>
              <a:rPr lang="en-US" sz="2400" dirty="0" smtClean="0"/>
              <a:t> of the scientific literature and content extraction of the IPA repository of molecular interactions, regulatory events, biological processes, gene-to-phenotype associations, and chemical knowledge</a:t>
            </a:r>
          </a:p>
        </p:txBody>
      </p:sp>
      <p:pic>
        <p:nvPicPr>
          <p:cNvPr id="2867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228886"/>
            <a:ext cx="6019800" cy="2611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224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609600"/>
            <a:ext cx="7086600" cy="868363"/>
          </a:xfrm>
        </p:spPr>
        <p:txBody>
          <a:bodyPr/>
          <a:lstStyle/>
          <a:p>
            <a:r>
              <a:rPr lang="en-US" sz="4000" dirty="0" smtClean="0"/>
              <a:t>IPA Enrichment Analysis</a:t>
            </a: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1676400" y="1905000"/>
            <a:ext cx="70104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30000"/>
              </a:spcAft>
              <a:buFontTx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Uses the Fisher’s exact test to determine the significance of a functional group or pathway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30000"/>
              </a:spcAft>
              <a:buFontTx/>
              <a:buChar char="–"/>
            </a:pPr>
            <a:r>
              <a:rPr lang="en-US" dirty="0" smtClean="0">
                <a:solidFill>
                  <a:srgbClr val="000000"/>
                </a:solidFill>
              </a:rPr>
              <a:t># molecules in a list that are associated with a function/pathway (</a:t>
            </a:r>
            <a:r>
              <a:rPr lang="en-US" b="1" dirty="0" smtClean="0">
                <a:solidFill>
                  <a:srgbClr val="00B0F0"/>
                </a:solidFill>
              </a:rPr>
              <a:t>k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30000"/>
              </a:spcAft>
              <a:buFontTx/>
              <a:buChar char="–"/>
            </a:pPr>
            <a:r>
              <a:rPr lang="en-US" dirty="0" smtClean="0">
                <a:solidFill>
                  <a:srgbClr val="000000"/>
                </a:solidFill>
              </a:rPr>
              <a:t>total # of molecules that are associated with a function/pathway (</a:t>
            </a:r>
            <a:r>
              <a:rPr lang="en-US" b="1" dirty="0" smtClean="0">
                <a:solidFill>
                  <a:srgbClr val="7030A0"/>
                </a:solidFill>
              </a:rPr>
              <a:t>m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30000"/>
              </a:spcAft>
              <a:buFontTx/>
              <a:buChar char="–"/>
            </a:pPr>
            <a:r>
              <a:rPr lang="en-US" dirty="0" smtClean="0">
                <a:solidFill>
                  <a:srgbClr val="000000"/>
                </a:solidFill>
              </a:rPr>
              <a:t># of molecules in all possible functions/pathways (</a:t>
            </a:r>
            <a:r>
              <a:rPr lang="en-US" b="1" dirty="0" smtClean="0">
                <a:solidFill>
                  <a:srgbClr val="FF0000"/>
                </a:solidFill>
              </a:rPr>
              <a:t>N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30000"/>
              </a:spcAft>
              <a:buFontTx/>
              <a:buChar char="–"/>
            </a:pPr>
            <a:r>
              <a:rPr lang="en-US" dirty="0" smtClean="0">
                <a:solidFill>
                  <a:srgbClr val="000000"/>
                </a:solidFill>
              </a:rPr>
              <a:t># of molecules in a list (</a:t>
            </a:r>
            <a:r>
              <a:rPr lang="en-US" b="1" dirty="0" smtClean="0">
                <a:solidFill>
                  <a:srgbClr val="00B050"/>
                </a:solidFill>
              </a:rPr>
              <a:t>n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3223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838200"/>
            <a:ext cx="7467600" cy="715963"/>
          </a:xfrm>
        </p:spPr>
        <p:txBody>
          <a:bodyPr/>
          <a:lstStyle/>
          <a:p>
            <a:pPr eaLnBrk="1" hangingPunct="1"/>
            <a:r>
              <a:rPr lang="en-US" sz="2800" smtClean="0"/>
              <a:t>IPA Canonical Pathway Over-representation</a:t>
            </a:r>
          </a:p>
        </p:txBody>
      </p:sp>
      <p:pic>
        <p:nvPicPr>
          <p:cNvPr id="30723" name="Picture 5" descr="IPA_cononical_Pathway_PPAR_gamma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688"/>
          <a:stretch>
            <a:fillRect/>
          </a:stretch>
        </p:blipFill>
        <p:spPr bwMode="auto">
          <a:xfrm>
            <a:off x="381000" y="1600200"/>
            <a:ext cx="8266113" cy="292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Rectangle 5"/>
          <p:cNvSpPr>
            <a:spLocks noChangeArrowheads="1"/>
          </p:cNvSpPr>
          <p:nvPr/>
        </p:nvSpPr>
        <p:spPr bwMode="auto">
          <a:xfrm>
            <a:off x="1752600" y="5768975"/>
            <a:ext cx="7073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smtClean="0">
                <a:solidFill>
                  <a:srgbClr val="000000"/>
                </a:solidFill>
              </a:rPr>
              <a:t>Ratio = # of genes in a pathway that meet cutoff criteria / total # of genes in the pathway</a:t>
            </a:r>
          </a:p>
        </p:txBody>
      </p:sp>
      <p:sp>
        <p:nvSpPr>
          <p:cNvPr id="30725" name="Rectangle 6"/>
          <p:cNvSpPr>
            <a:spLocks noChangeArrowheads="1"/>
          </p:cNvSpPr>
          <p:nvPr/>
        </p:nvSpPr>
        <p:spPr bwMode="auto">
          <a:xfrm>
            <a:off x="990600" y="5181600"/>
            <a:ext cx="7278688" cy="2746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smtClean="0">
                <a:solidFill>
                  <a:srgbClr val="000000"/>
                </a:solidFill>
              </a:rPr>
              <a:t>Canonical pathway: Highly curated metabolic and cell signaling pathways from KEGG, scientific literature </a:t>
            </a:r>
          </a:p>
        </p:txBody>
      </p:sp>
      <p:sp>
        <p:nvSpPr>
          <p:cNvPr id="30726" name="AutoShape 7"/>
          <p:cNvSpPr>
            <a:spLocks noChangeArrowheads="1"/>
          </p:cNvSpPr>
          <p:nvPr/>
        </p:nvSpPr>
        <p:spPr bwMode="auto">
          <a:xfrm>
            <a:off x="1295400" y="4343400"/>
            <a:ext cx="228600" cy="381000"/>
          </a:xfrm>
          <a:prstGeom prst="upArrow">
            <a:avLst>
              <a:gd name="adj1" fmla="val 50000"/>
              <a:gd name="adj2" fmla="val 41667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0727" name="AutoShape 8"/>
          <p:cNvSpPr>
            <a:spLocks noChangeArrowheads="1"/>
          </p:cNvSpPr>
          <p:nvPr/>
        </p:nvSpPr>
        <p:spPr bwMode="auto">
          <a:xfrm>
            <a:off x="1600200" y="4343400"/>
            <a:ext cx="228600" cy="381000"/>
          </a:xfrm>
          <a:prstGeom prst="upArrow">
            <a:avLst>
              <a:gd name="adj1" fmla="val 50000"/>
              <a:gd name="adj2" fmla="val 41667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0728" name="AutoShape 9"/>
          <p:cNvSpPr>
            <a:spLocks noChangeArrowheads="1"/>
          </p:cNvSpPr>
          <p:nvPr/>
        </p:nvSpPr>
        <p:spPr bwMode="auto">
          <a:xfrm>
            <a:off x="2819400" y="3810000"/>
            <a:ext cx="228600" cy="381000"/>
          </a:xfrm>
          <a:prstGeom prst="upArrow">
            <a:avLst>
              <a:gd name="adj1" fmla="val 50000"/>
              <a:gd name="adj2" fmla="val 41667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0729" name="AutoShape 10"/>
          <p:cNvSpPr>
            <a:spLocks noChangeArrowheads="1"/>
          </p:cNvSpPr>
          <p:nvPr/>
        </p:nvSpPr>
        <p:spPr bwMode="auto">
          <a:xfrm>
            <a:off x="2057400" y="4267200"/>
            <a:ext cx="228600" cy="381000"/>
          </a:xfrm>
          <a:prstGeom prst="upArrow">
            <a:avLst>
              <a:gd name="adj1" fmla="val 50000"/>
              <a:gd name="adj2" fmla="val 41667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0730" name="AutoShape 11"/>
          <p:cNvSpPr>
            <a:spLocks noChangeArrowheads="1"/>
          </p:cNvSpPr>
          <p:nvPr/>
        </p:nvSpPr>
        <p:spPr bwMode="auto">
          <a:xfrm>
            <a:off x="3581400" y="4114800"/>
            <a:ext cx="228600" cy="381000"/>
          </a:xfrm>
          <a:prstGeom prst="upArrow">
            <a:avLst>
              <a:gd name="adj1" fmla="val 50000"/>
              <a:gd name="adj2" fmla="val 41667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0731" name="AutoShape 13"/>
          <p:cNvSpPr>
            <a:spLocks noChangeArrowheads="1"/>
          </p:cNvSpPr>
          <p:nvPr/>
        </p:nvSpPr>
        <p:spPr bwMode="auto">
          <a:xfrm>
            <a:off x="4648200" y="4114800"/>
            <a:ext cx="228600" cy="381000"/>
          </a:xfrm>
          <a:prstGeom prst="upArrow">
            <a:avLst>
              <a:gd name="adj1" fmla="val 50000"/>
              <a:gd name="adj2" fmla="val 41667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24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94019"/>
            <a:ext cx="8229600" cy="1143000"/>
          </a:xfrm>
        </p:spPr>
        <p:txBody>
          <a:bodyPr/>
          <a:lstStyle/>
          <a:p>
            <a:r>
              <a:rPr lang="en-US" sz="3600" dirty="0" smtClean="0"/>
              <a:t>Parametric approach summary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2133600"/>
            <a:ext cx="7543800" cy="4648200"/>
          </a:xfrm>
        </p:spPr>
        <p:txBody>
          <a:bodyPr/>
          <a:lstStyle/>
          <a:p>
            <a:r>
              <a:rPr lang="en-US" sz="2700" dirty="0" smtClean="0"/>
              <a:t>Statistics tests are solid (hyper geometric/FET)</a:t>
            </a:r>
          </a:p>
          <a:p>
            <a:r>
              <a:rPr lang="en-US" sz="2700" dirty="0" smtClean="0"/>
              <a:t>But, watch out for hypothesis formulation</a:t>
            </a:r>
          </a:p>
          <a:p>
            <a:r>
              <a:rPr lang="en-US" sz="2700" dirty="0" smtClean="0"/>
              <a:t>And, there are a few violations (will be addressed shortly)</a:t>
            </a:r>
          </a:p>
          <a:p>
            <a:r>
              <a:rPr lang="en-US" sz="2700" dirty="0" smtClean="0"/>
              <a:t>Knowledgebase used matters!!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152861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non-parametric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Based on Kolmogorov-Smirnov (K-S) test</a:t>
            </a:r>
          </a:p>
          <a:p>
            <a:r>
              <a:rPr lang="en-US" dirty="0" smtClean="0"/>
              <a:t>Compare a sample empirical distribution function to the reference distribution</a:t>
            </a:r>
          </a:p>
          <a:p>
            <a:r>
              <a:rPr lang="en-US" dirty="0" smtClean="0"/>
              <a:t>Or, compare two sample empirical distribution functions</a:t>
            </a:r>
          </a:p>
          <a:p>
            <a:r>
              <a:rPr lang="en-US" dirty="0" smtClean="0"/>
              <a:t>The test is performed in relevant to different null hypothesis setting</a:t>
            </a:r>
          </a:p>
        </p:txBody>
      </p:sp>
    </p:spTree>
    <p:extLst>
      <p:ext uri="{BB962C8B-B14F-4D97-AF65-F5344CB8AC3E}">
        <p14:creationId xmlns:p14="http://schemas.microsoft.com/office/powerpoint/2010/main" val="41129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Kolmogorov-Smirnov </a:t>
            </a:r>
            <a:r>
              <a:rPr lang="en-US" dirty="0"/>
              <a:t>(K-S)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K-S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𝐾</m:t>
                    </m:r>
                    <m:r>
                      <a:rPr lang="en-US" sz="2000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000" i="1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/>
                              </a:rPr>
                              <m:t>sup</m:t>
                            </m:r>
                          </m:e>
                          <m:lim>
                            <m:r>
                              <a:rPr lang="en-US" sz="2000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∈[0,1]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2000" dirty="0" smtClean="0"/>
                  <a:t>,  where</a:t>
                </a:r>
                <a:r>
                  <a:rPr lang="en-US" sz="2000" dirty="0"/>
                  <a:t>, B(t) is the Brownian bridge</a:t>
                </a:r>
              </a:p>
              <a:p>
                <a:r>
                  <a:rPr lang="en-US" dirty="0" smtClean="0"/>
                  <a:t>The CDF of K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𝐾</m:t>
                            </m:r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≤</m:t>
                            </m:r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/>
                                <a:ea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</m:e>
                        </m:rad>
                      </m:num>
                      <m:den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𝑥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i="1">
                            <a:latin typeface="Cambria Math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/>
                            <a:ea typeface="Cambria Math"/>
                          </a:rPr>
                          <m:t>𝑘</m:t>
                        </m:r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sz="2000" i="1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2000" i="1" baseline="30000">
                                <a:latin typeface="Cambria Math"/>
                                <a:ea typeface="Cambria Math"/>
                              </a:rPr>
                              <m:t>2</m:t>
                            </m:r>
                            <m:r>
                              <a:rPr lang="el-GR" sz="2000" i="1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  <m:r>
                              <a:rPr lang="en-US" sz="2000" i="1" baseline="30000">
                                <a:latin typeface="Cambria Math"/>
                                <a:ea typeface="Cambria Math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/(8</m:t>
                            </m:r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  <m:r>
                              <a:rPr lang="en-US" sz="2000" i="1" baseline="30000">
                                <a:latin typeface="Cambria Math"/>
                                <a:ea typeface="Cambria Math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sup>
                        </m:sSup>
                      </m:e>
                    </m:nary>
                  </m:oMath>
                </a14:m>
                <a:endParaRPr lang="en-US" sz="2000" dirty="0" smtClean="0"/>
              </a:p>
              <a:p>
                <a:r>
                  <a:rPr lang="en-US" dirty="0" smtClean="0"/>
                  <a:t>An empirical distribution function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/>
                          </a:rPr>
                          <m:t>𝑖</m:t>
                        </m:r>
                        <m:r>
                          <a:rPr lang="en-US" sz="20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≤</m:t>
                                </m:r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sub>
                            </m:sSub>
                          </m:sub>
                        </m:sSub>
                      </m:e>
                    </m:nary>
                  </m:oMath>
                </a14:m>
                <a:r>
                  <a:rPr lang="en-US" sz="2000" i="1" dirty="0">
                    <a:latin typeface="Cambria Math"/>
                  </a:rPr>
                  <a:t> w</a:t>
                </a:r>
                <a:r>
                  <a:rPr lang="en-US" sz="2000" i="1" dirty="0" smtClean="0">
                    <a:latin typeface="Cambria Math"/>
                  </a:rPr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≤</m:t>
                            </m:r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 smtClean="0"/>
                  <a:t> is the indicator function, equal 1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𝑥</m:t>
                    </m:r>
                  </m:oMath>
                </a14:m>
                <a:r>
                  <a:rPr lang="en-US" sz="2000" dirty="0" smtClean="0"/>
                  <a:t> and 0 otherwise</a:t>
                </a:r>
              </a:p>
              <a:p>
                <a:r>
                  <a:rPr lang="en-US" dirty="0" smtClean="0"/>
                  <a:t>K-S statistics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sz="22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200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200" i="1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/>
                              </a:rPr>
                              <m:t>sup</m:t>
                            </m:r>
                          </m:e>
                          <m:lim>
                            <m:r>
                              <a:rPr lang="en-US" sz="2200" i="1">
                                <a:latin typeface="Cambria Math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sz="2200" i="1">
                            <a:latin typeface="Cambria Math"/>
                          </a:rPr>
                          <m:t>|</m:t>
                        </m:r>
                        <m:sSub>
                          <m:sSub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sz="2200" i="1">
                            <a:latin typeface="Cambria Math"/>
                          </a:rPr>
                          <m:t>−</m:t>
                        </m:r>
                        <m:r>
                          <a:rPr lang="en-US" sz="2200" i="1">
                            <a:latin typeface="Cambria Math"/>
                          </a:rPr>
                          <m:t>𝐹</m:t>
                        </m:r>
                        <m:r>
                          <a:rPr lang="en-US" sz="2200" i="1">
                            <a:latin typeface="Cambria Math"/>
                          </a:rPr>
                          <m:t>(</m:t>
                        </m:r>
                        <m:r>
                          <a:rPr lang="en-US" sz="2200" i="1">
                            <a:latin typeface="Cambria Math"/>
                          </a:rPr>
                          <m:t>𝑥</m:t>
                        </m:r>
                        <m:r>
                          <a:rPr lang="en-US" sz="2200" i="1">
                            <a:latin typeface="Cambria Math"/>
                          </a:rPr>
                          <m:t>)|</m:t>
                        </m:r>
                      </m:e>
                    </m:func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t="-2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992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agkn.files.wordpress.com/2012/04/ks_demo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9911"/>
            <a:ext cx="5515612" cy="679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96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 set enrichment analysis (GSEA)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229600" cy="4114800"/>
              </a:xfrm>
            </p:spPr>
            <p:txBody>
              <a:bodyPr>
                <a:normAutofit fontScale="55000" lnSpcReduction="20000"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dirty="0" smtClean="0"/>
                  <a:t>Given an </a:t>
                </a:r>
                <a:r>
                  <a:rPr lang="en-US" i="1" dirty="0"/>
                  <a:t>a priori </a:t>
                </a:r>
                <a:r>
                  <a:rPr lang="en-US" dirty="0"/>
                  <a:t>defined set of genes </a:t>
                </a:r>
                <a:r>
                  <a:rPr lang="en-US" dirty="0" smtClean="0"/>
                  <a:t>(i.e. genes encoding products in a metabolic pathway, or sharing the same GO category)</a:t>
                </a:r>
                <a:endParaRPr lang="en-US" dirty="0"/>
              </a:p>
              <a:p>
                <a:pPr>
                  <a:spcAft>
                    <a:spcPts val="600"/>
                  </a:spcAft>
                </a:pPr>
                <a:r>
                  <a:rPr lang="en-US" dirty="0" smtClean="0"/>
                  <a:t>The goal is to determine whether the members in a set S are randomly distributed throughout all sorted genes (L)</a:t>
                </a:r>
              </a:p>
              <a:p>
                <a:r>
                  <a:rPr lang="en-US" dirty="0" err="1" smtClean="0"/>
                  <a:t>Mootha</a:t>
                </a:r>
                <a:r>
                  <a:rPr lang="en-US" dirty="0" smtClean="0"/>
                  <a:t> </a:t>
                </a:r>
                <a:r>
                  <a:rPr lang="en-US" i="1" dirty="0"/>
                  <a:t>et al. </a:t>
                </a:r>
                <a:r>
                  <a:rPr lang="en-US" dirty="0"/>
                  <a:t>[2003] suggest to use the </a:t>
                </a:r>
                <a:r>
                  <a:rPr lang="en-US" dirty="0" smtClean="0"/>
                  <a:t>Kolmogorov-Smirnov statistic:</a:t>
                </a:r>
              </a:p>
              <a:p>
                <a:pPr lvl="1"/>
                <a:r>
                  <a:rPr lang="en-US" dirty="0" smtClean="0"/>
                  <a:t>First, sort </a:t>
                </a:r>
                <a:r>
                  <a:rPr lang="en-US" dirty="0"/>
                  <a:t>all genes by </a:t>
                </a:r>
                <a:r>
                  <a:rPr lang="en-US" dirty="0" smtClean="0"/>
                  <a:t>some criteria</a:t>
                </a:r>
              </a:p>
              <a:p>
                <a:pPr lvl="1"/>
                <a:r>
                  <a:rPr lang="en-US" dirty="0" smtClean="0"/>
                  <a:t>Go </a:t>
                </a:r>
                <a:r>
                  <a:rPr lang="en-US" dirty="0"/>
                  <a:t>through the list, increasing a running sum for each </a:t>
                </a:r>
                <a:r>
                  <a:rPr lang="en-US" dirty="0" smtClean="0"/>
                  <a:t>gene in </a:t>
                </a:r>
                <a:r>
                  <a:rPr lang="en-US" dirty="0"/>
                  <a:t>the gene set by (</a:t>
                </a:r>
                <a:r>
                  <a:rPr lang="en-US" i="1" dirty="0" smtClean="0"/>
                  <a:t>N-n</a:t>
                </a:r>
                <a:r>
                  <a:rPr lang="en-US" dirty="0" smtClean="0"/>
                  <a:t>)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/>
                      </a:rPr>
                      <m:t>=−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𝐺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𝑁</m:t>
                            </m:r>
                            <m:r>
                              <a:rPr lang="en-US" i="1">
                                <a:latin typeface="Cambria Math"/>
                              </a:rPr>
                              <m:t>−</m:t>
                            </m:r>
                            <m:r>
                              <a:rPr lang="en-US" i="1">
                                <a:latin typeface="Cambria Math"/>
                              </a:rPr>
                              <m:t>𝐺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, if </a:t>
                </a:r>
                <a:r>
                  <a:rPr lang="en-US" i="1" dirty="0" err="1"/>
                  <a:t>R</a:t>
                </a:r>
                <a:r>
                  <a:rPr lang="en-US" i="1" baseline="-25000" dirty="0" err="1"/>
                  <a:t>i</a:t>
                </a:r>
                <a:r>
                  <a:rPr lang="en-US" dirty="0"/>
                  <a:t> is not a member of S</a:t>
                </a:r>
              </a:p>
              <a:p>
                <a:pPr lvl="1"/>
                <a:r>
                  <a:rPr lang="en-US" dirty="0" smtClean="0"/>
                  <a:t>And </a:t>
                </a:r>
                <a:r>
                  <a:rPr lang="en-US" dirty="0"/>
                  <a:t>decreasing it for each </a:t>
                </a:r>
                <a:r>
                  <a:rPr lang="en-US" dirty="0" smtClean="0"/>
                  <a:t>gene not </a:t>
                </a:r>
                <a:r>
                  <a:rPr lang="en-US" dirty="0"/>
                  <a:t>in the gene set by </a:t>
                </a:r>
                <a:r>
                  <a:rPr lang="en-US" i="1" dirty="0"/>
                  <a:t>n</a:t>
                </a:r>
                <a:r>
                  <a:rPr lang="en-US" dirty="0" smtClean="0"/>
                  <a:t>. [</a:t>
                </a:r>
                <a:r>
                  <a:rPr lang="en-US" i="1" dirty="0"/>
                  <a:t>N</a:t>
                </a:r>
                <a:r>
                  <a:rPr lang="en-US" dirty="0"/>
                  <a:t>: number of genes, </a:t>
                </a:r>
                <a:r>
                  <a:rPr lang="en-US" i="1" dirty="0"/>
                  <a:t>n</a:t>
                </a:r>
                <a:r>
                  <a:rPr lang="en-US" dirty="0"/>
                  <a:t>: size of gene set</a:t>
                </a:r>
                <a:r>
                  <a:rPr lang="en-US" dirty="0" smtClean="0"/>
                  <a:t>]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𝑁</m:t>
                            </m:r>
                            <m:r>
                              <a:rPr lang="en-US" i="1">
                                <a:latin typeface="Cambria Math"/>
                              </a:rPr>
                              <m:t>−</m:t>
                            </m:r>
                            <m:r>
                              <a:rPr lang="en-US" i="1">
                                <a:latin typeface="Cambria Math"/>
                              </a:rPr>
                              <m:t>𝐺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𝐺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, if </a:t>
                </a:r>
                <a:r>
                  <a:rPr lang="en-US" i="1" dirty="0"/>
                  <a:t>R</a:t>
                </a:r>
                <a:r>
                  <a:rPr lang="en-US" i="1" baseline="-25000" dirty="0"/>
                  <a:t>i</a:t>
                </a:r>
                <a:r>
                  <a:rPr lang="en-US" dirty="0"/>
                  <a:t> is a member of S</a:t>
                </a:r>
              </a:p>
              <a:p>
                <a:r>
                  <a:rPr lang="en-US" dirty="0" smtClean="0"/>
                  <a:t>The </a:t>
                </a:r>
                <a:r>
                  <a:rPr lang="en-US" dirty="0"/>
                  <a:t>maximum value of the running sum is the </a:t>
                </a:r>
                <a:r>
                  <a:rPr lang="en-US" dirty="0" smtClean="0"/>
                  <a:t>enrichment score </a:t>
                </a:r>
                <a:r>
                  <a:rPr lang="en-US" dirty="0"/>
                  <a:t>(ES</a:t>
                </a:r>
                <a:r>
                  <a:rPr lang="en-US" dirty="0" smtClean="0"/>
                  <a:t>) 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𝐸𝑆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/>
                              </a:rPr>
                              <m:t>1≤</m:t>
                            </m:r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i="1">
                                <a:latin typeface="Cambria Math"/>
                              </a:rPr>
                              <m:t>≤</m:t>
                            </m:r>
                            <m:r>
                              <a:rPr lang="en-US" i="1">
                                <a:latin typeface="Cambria Math"/>
                              </a:rPr>
                              <m:t>𝑁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endParaRPr lang="en-US" dirty="0" smtClean="0"/>
              </a:p>
              <a:p>
                <a:r>
                  <a:rPr lang="en-US" dirty="0"/>
                  <a:t>Statistical significance determined by permutation GSEA-P </a:t>
                </a:r>
                <a:endParaRPr lang="en-US" i="1" dirty="0" smtClean="0">
                  <a:latin typeface="Cambria Math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229600" cy="4114800"/>
              </a:xfrm>
              <a:blipFill rotWithShape="1">
                <a:blip r:embed="rId2"/>
                <a:stretch>
                  <a:fillRect l="-444" t="-1926" r="-222" b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507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4" descr="GSEA_workfl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28600"/>
            <a:ext cx="5070475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Text Box 6"/>
          <p:cNvSpPr txBox="1">
            <a:spLocks noChangeArrowheads="1"/>
          </p:cNvSpPr>
          <p:nvPr/>
        </p:nvSpPr>
        <p:spPr bwMode="auto">
          <a:xfrm>
            <a:off x="3078163" y="6553200"/>
            <a:ext cx="4289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srgbClr val="000000"/>
                </a:solidFill>
              </a:rPr>
              <a:t>Mootha</a:t>
            </a:r>
            <a:r>
              <a:rPr lang="en-US" sz="1400" dirty="0">
                <a:solidFill>
                  <a:srgbClr val="000000"/>
                </a:solidFill>
              </a:rPr>
              <a:t> et al., Nature Genetics, 2003, 34(3):267-273</a:t>
            </a:r>
          </a:p>
        </p:txBody>
      </p:sp>
    </p:spTree>
    <p:extLst>
      <p:ext uri="{BB962C8B-B14F-4D97-AF65-F5344CB8AC3E}">
        <p14:creationId xmlns:p14="http://schemas.microsoft.com/office/powerpoint/2010/main" val="126831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KS statistics tests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/>
              <p:cNvSpPr txBox="1">
                <a:spLocks/>
              </p:cNvSpPr>
              <p:nvPr/>
            </p:nvSpPr>
            <p:spPr>
              <a:xfrm>
                <a:off x="457200" y="1600200"/>
                <a:ext cx="8229600" cy="4525963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600" dirty="0">
                    <a:latin typeface="Cambria" pitchFamily="18" charset="0"/>
                  </a:rPr>
                  <a:t>Subramanian </a:t>
                </a:r>
                <a:r>
                  <a:rPr lang="en-US" sz="2600" i="1" dirty="0">
                    <a:latin typeface="Cambria" pitchFamily="18" charset="0"/>
                  </a:rPr>
                  <a:t>et al.</a:t>
                </a:r>
                <a:r>
                  <a:rPr lang="en-US" sz="2600" dirty="0">
                    <a:latin typeface="Cambria" pitchFamily="18" charset="0"/>
                  </a:rPr>
                  <a:t>, PNAS </a:t>
                </a:r>
                <a:r>
                  <a:rPr lang="en-US" sz="2600" b="1" dirty="0">
                    <a:latin typeface="Cambria" pitchFamily="18" charset="0"/>
                  </a:rPr>
                  <a:t>102 </a:t>
                </a:r>
                <a:r>
                  <a:rPr lang="en-US" sz="2600" dirty="0">
                    <a:latin typeface="Cambria" pitchFamily="18" charset="0"/>
                  </a:rPr>
                  <a:t>(2005</a:t>
                </a:r>
                <a:r>
                  <a:rPr lang="en-US" sz="2600" dirty="0" smtClean="0">
                    <a:latin typeface="Cambria" pitchFamily="18" charset="0"/>
                  </a:rPr>
                  <a:t>) proposed an improvement strategy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h𝑖𝑡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/>
                          </a:rPr>
                          <m:t>𝑆</m:t>
                        </m:r>
                        <m:r>
                          <a:rPr lang="en-US" sz="2600" b="0" i="1" smtClean="0">
                            <a:latin typeface="Cambria Math"/>
                          </a:rPr>
                          <m:t>,</m:t>
                        </m:r>
                        <m:r>
                          <a:rPr lang="en-US" sz="2600" b="0" i="1" smtClean="0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sz="260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600" i="1" smtClean="0">
                            <a:latin typeface="Cambria Math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sz="2600" i="1" smtClean="0">
                                <a:latin typeface="Cambria Math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US" sz="2600" b="0" i="1" smtClean="0">
                                    <a:latin typeface="Cambria Math"/>
                                    <a:ea typeface="Cambria Math"/>
                                  </a:rPr>
                                  <m:t>∈</m:t>
                                </m:r>
                                <m:r>
                                  <a:rPr lang="en-US" sz="2600" b="0" i="1" smtClean="0">
                                    <a:latin typeface="Cambria Math"/>
                                    <a:ea typeface="Cambria Math"/>
                                  </a:rPr>
                                  <m:t>𝑆</m:t>
                                </m:r>
                              </m:sub>
                            </m:sSub>
                          </m:e>
                          <m:e>
                            <m:r>
                              <a:rPr lang="en-US" sz="2600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  <m:t>≤</m:t>
                            </m:r>
                            <m: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e>
                        </m:eqArr>
                      </m:sub>
                      <m:sup/>
                      <m:e>
                        <m:f>
                          <m:fPr>
                            <m:ctrlPr>
                              <a:rPr lang="en-US" sz="260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600" b="0" i="1" smtClean="0">
                                <a:latin typeface="Cambria Math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600" b="0" i="1" smtClean="0">
                                <a:latin typeface="Cambria Math"/>
                              </a:rPr>
                              <m:t>|</m:t>
                            </m:r>
                            <m:r>
                              <a:rPr lang="en-US" sz="2600" b="0" i="1" baseline="30000" smtClean="0">
                                <a:latin typeface="Cambria Math"/>
                              </a:rPr>
                              <m:t>𝑝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6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𝑅</m:t>
                                </m:r>
                              </m:sub>
                            </m:sSub>
                          </m:den>
                        </m:f>
                      </m:e>
                    </m:nary>
                    <m:r>
                      <a:rPr lang="en-US" sz="2600" b="0" i="1" smtClean="0">
                        <a:latin typeface="Cambria Math"/>
                      </a:rPr>
                      <m:t>,</m:t>
                    </m:r>
                    <m:r>
                      <a:rPr lang="en-US" sz="2600" b="0" i="1" smtClean="0">
                        <a:latin typeface="Cambria Math"/>
                      </a:rPr>
                      <m:t>𝑤h𝑒𝑟𝑒</m:t>
                    </m:r>
                    <m:r>
                      <a:rPr lang="en-US" sz="2600" b="0" i="1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𝑅</m:t>
                        </m:r>
                      </m:sub>
                    </m:sSub>
                    <m:r>
                      <a:rPr lang="en-US" sz="2600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600" b="0" i="1" smtClean="0">
                            <a:latin typeface="Cambria Math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  <m:t>∈</m:t>
                            </m:r>
                            <m: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  <m:t>𝑆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600" b="0" i="1" smtClean="0">
                            <a:latin typeface="Cambria Math"/>
                          </a:rPr>
                          <m:t>|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/>
                          </a:rPr>
                          <m:t>|</m:t>
                        </m:r>
                        <m:r>
                          <a:rPr lang="en-US" sz="2600" b="0" i="1" baseline="30000" smtClean="0">
                            <a:latin typeface="Cambria Math"/>
                          </a:rPr>
                          <m:t>𝑝</m:t>
                        </m:r>
                      </m:e>
                    </m:nary>
                  </m:oMath>
                </a14:m>
                <a:endParaRPr lang="en-US" sz="2600" b="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𝑚𝑖𝑠𝑠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/>
                          </a:rPr>
                          <m:t>𝑆</m:t>
                        </m:r>
                        <m:r>
                          <a:rPr lang="en-US" sz="2600" b="0" i="1" smtClean="0">
                            <a:latin typeface="Cambria Math"/>
                          </a:rPr>
                          <m:t>,</m:t>
                        </m:r>
                        <m:r>
                          <a:rPr lang="en-US" sz="2600" b="0" i="1" smtClean="0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sz="260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600" i="1" smtClean="0">
                            <a:latin typeface="Cambria Math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sz="2600" i="1" smtClean="0">
                                <a:latin typeface="Cambria Math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US" sz="2600" b="0" i="1" smtClean="0">
                                    <a:latin typeface="Cambria Math"/>
                                    <a:ea typeface="Cambria Math"/>
                                  </a:rPr>
                                  <m:t>!∈</m:t>
                                </m:r>
                                <m:r>
                                  <a:rPr lang="en-US" sz="2600" b="0" i="1" smtClean="0">
                                    <a:latin typeface="Cambria Math"/>
                                    <a:ea typeface="Cambria Math"/>
                                  </a:rPr>
                                  <m:t>𝑆</m:t>
                                </m:r>
                              </m:sub>
                            </m:sSub>
                          </m:e>
                          <m:e>
                            <m:r>
                              <a:rPr lang="en-US" sz="2600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  <m:t>≤</m:t>
                            </m:r>
                            <m: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e>
                        </m:eqArr>
                      </m:sub>
                      <m:sup/>
                      <m:e>
                        <m:f>
                          <m:fPr>
                            <m:ctrlPr>
                              <a:rPr lang="en-US" sz="260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6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60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sz="2600" b="0" i="1" smtClean="0">
                                <a:latin typeface="Cambria Math"/>
                              </a:rPr>
                              <m:t>𝑁</m:t>
                            </m:r>
                            <m:r>
                              <a:rPr lang="en-US" sz="2600" b="0" i="1" smtClean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sz="2600" b="0" i="1" smtClean="0">
                                <a:latin typeface="Cambria Math"/>
                              </a:rPr>
                              <m:t>)</m:t>
                            </m:r>
                          </m:den>
                        </m:f>
                      </m:e>
                    </m:nary>
                  </m:oMath>
                </a14:m>
                <a:endParaRPr lang="en-US" sz="2600" i="1" dirty="0" smtClean="0">
                  <a:latin typeface="Cambria Math"/>
                </a:endParaRPr>
              </a:p>
              <a:p>
                <a:r>
                  <a:rPr lang="en-US" sz="2600" dirty="0" smtClean="0">
                    <a:latin typeface="Cambria" pitchFamily="18" charset="0"/>
                  </a:rPr>
                  <a:t>The ES is the maximum deviation from zero  of </a:t>
                </a:r>
                <a:r>
                  <a:rPr lang="en-US" sz="2600" i="1" dirty="0" err="1" smtClean="0">
                    <a:latin typeface="Cambria" pitchFamily="18" charset="0"/>
                  </a:rPr>
                  <a:t>p</a:t>
                </a:r>
                <a:r>
                  <a:rPr lang="en-US" sz="2600" i="1" baseline="-25000" dirty="0" err="1" smtClean="0">
                    <a:latin typeface="Cambria" pitchFamily="18" charset="0"/>
                  </a:rPr>
                  <a:t>hit</a:t>
                </a:r>
                <a:r>
                  <a:rPr lang="en-US" sz="2600" i="1" dirty="0" err="1" smtClean="0">
                    <a:latin typeface="Cambria" pitchFamily="18" charset="0"/>
                  </a:rPr>
                  <a:t>-p</a:t>
                </a:r>
                <a:r>
                  <a:rPr lang="en-US" sz="2600" i="1" baseline="-25000" dirty="0" err="1" smtClean="0">
                    <a:latin typeface="Cambria" pitchFamily="18" charset="0"/>
                  </a:rPr>
                  <a:t>miss</a:t>
                </a:r>
                <a:endParaRPr lang="en-US" sz="2600" i="1" baseline="-25000" dirty="0" smtClean="0">
                  <a:latin typeface="Cambria" pitchFamily="18" charset="0"/>
                </a:endParaRPr>
              </a:p>
              <a:p>
                <a:r>
                  <a:rPr lang="en-US" sz="2600" dirty="0" smtClean="0">
                    <a:latin typeface="Cambria" pitchFamily="18" charset="0"/>
                  </a:rPr>
                  <a:t>If p =0, ES reduces to Kolmogorov-Smirnov statistics, in the paper, author used p =1</a:t>
                </a:r>
              </a:p>
              <a:p>
                <a:pPr marL="0" indent="0">
                  <a:buNone/>
                </a:pPr>
                <a:endParaRPr lang="en-US" dirty="0">
                  <a:latin typeface="Cambria" pitchFamily="18" charset="0"/>
                </a:endParaRPr>
              </a:p>
            </p:txBody>
          </p:sp>
        </mc:Choice>
        <mc:Fallback xmlns="">
          <p:sp>
            <p:nvSpPr>
              <p:cNvPr id="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0200"/>
                <a:ext cx="8229600" cy="4525963"/>
              </a:xfrm>
              <a:prstGeom prst="rect">
                <a:avLst/>
              </a:prstGeom>
              <a:blipFill rotWithShape="1">
                <a:blip r:embed="rId2"/>
                <a:stretch>
                  <a:fillRect l="-1111" t="-1213" b="-4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14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1143000"/>
          </a:xfrm>
          <a:solidFill>
            <a:schemeClr val="bg1"/>
          </a:solidFill>
        </p:spPr>
        <p:txBody>
          <a:bodyPr/>
          <a:lstStyle/>
          <a:p>
            <a:r>
              <a:rPr lang="en-US" sz="3600" smtClean="0"/>
              <a:t>What do we mean by pathway?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5251" y="2522144"/>
            <a:ext cx="3962400" cy="31242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Biological process or molecular function</a:t>
            </a:r>
          </a:p>
          <a:p>
            <a:r>
              <a:rPr lang="en-US" sz="2800" dirty="0" smtClean="0"/>
              <a:t>Metabolic processes</a:t>
            </a:r>
          </a:p>
          <a:p>
            <a:r>
              <a:rPr lang="en-US" sz="2800" dirty="0" smtClean="0"/>
              <a:t>Signaling cascades</a:t>
            </a:r>
          </a:p>
          <a:p>
            <a:r>
              <a:rPr lang="en-US" sz="2800" dirty="0" smtClean="0"/>
              <a:t>Genes are categorized based on some criteria</a:t>
            </a:r>
          </a:p>
        </p:txBody>
      </p:sp>
      <p:pic>
        <p:nvPicPr>
          <p:cNvPr id="7172" name="Picture 4" descr="Central_Dogma_with_Enzy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62200"/>
            <a:ext cx="3179763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914400" y="1828800"/>
            <a:ext cx="1990725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b="1"/>
              <a:t>Central Dogma</a:t>
            </a:r>
          </a:p>
        </p:txBody>
      </p:sp>
      <p:sp>
        <p:nvSpPr>
          <p:cNvPr id="7174" name="Text Box 6"/>
          <p:cNvSpPr txBox="1">
            <a:spLocks noChangeArrowheads="1"/>
          </p:cNvSpPr>
          <p:nvPr/>
        </p:nvSpPr>
        <p:spPr bwMode="auto">
          <a:xfrm>
            <a:off x="4606925" y="1936805"/>
            <a:ext cx="3851275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b="1" dirty="0"/>
              <a:t>Involvement of Gene Products</a:t>
            </a:r>
          </a:p>
        </p:txBody>
      </p:sp>
    </p:spTree>
    <p:extLst>
      <p:ext uri="{BB962C8B-B14F-4D97-AF65-F5344CB8AC3E}">
        <p14:creationId xmlns:p14="http://schemas.microsoft.com/office/powerpoint/2010/main" val="337639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/>
      <p:bldP spid="7173" grpId="0" animBg="1"/>
      <p:bldP spid="717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325440" y="381640"/>
            <a:ext cx="84931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pPr algn="ctr"/>
            <a:r>
              <a:rPr lang="en-GB" sz="1500" b="1">
                <a:latin typeface="Arial" charset="0"/>
              </a:rPr>
              <a:t>A GSEA overview illustrating the method.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" y="5943504"/>
            <a:ext cx="9106560" cy="943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40" y="1368144"/>
            <a:ext cx="7804800" cy="4115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671040" y="5972308"/>
            <a:ext cx="3918240" cy="231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r>
              <a:rPr lang="en-GB" sz="1100" b="1">
                <a:latin typeface="Arial" charset="0"/>
              </a:rPr>
              <a:t>Subramanian A et al. PNAS 2005;102:15545-15550</a:t>
            </a:r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97920" y="6613175"/>
            <a:ext cx="4930560" cy="3470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r>
              <a:rPr lang="en-GB" sz="900">
                <a:latin typeface="Arial" charset="0"/>
              </a:rPr>
              <a:t>©2005 by National Academy of Sciences</a:t>
            </a:r>
          </a:p>
        </p:txBody>
      </p:sp>
    </p:spTree>
    <p:extLst>
      <p:ext uri="{BB962C8B-B14F-4D97-AF65-F5344CB8AC3E}">
        <p14:creationId xmlns:p14="http://schemas.microsoft.com/office/powerpoint/2010/main" val="35937758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GSEA web-portal 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955888"/>
            <a:ext cx="4143375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8" y="82064"/>
            <a:ext cx="2238375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981200"/>
            <a:ext cx="3343275" cy="474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33600" y="1079305"/>
            <a:ext cx="526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http://www.broadinstitute.org/gsea/msigdb/index.jsp</a:t>
            </a:r>
          </a:p>
        </p:txBody>
      </p:sp>
    </p:spTree>
    <p:extLst>
      <p:ext uri="{BB962C8B-B14F-4D97-AF65-F5344CB8AC3E}">
        <p14:creationId xmlns:p14="http://schemas.microsoft.com/office/powerpoint/2010/main" val="194606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70" y="228600"/>
            <a:ext cx="8520111" cy="1363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Bradley </a:t>
            </a:r>
            <a:r>
              <a:rPr lang="en-US" dirty="0" err="1"/>
              <a:t>Efron</a:t>
            </a:r>
            <a:r>
              <a:rPr lang="en-US" dirty="0"/>
              <a:t> and Rob </a:t>
            </a:r>
            <a:r>
              <a:rPr lang="en-US" dirty="0" err="1"/>
              <a:t>Tibshirani</a:t>
            </a:r>
            <a:r>
              <a:rPr lang="en-US" dirty="0"/>
              <a:t>. Tech report. August 2006 </a:t>
            </a:r>
            <a:endParaRPr lang="en-US" dirty="0" smtClean="0"/>
          </a:p>
          <a:p>
            <a:r>
              <a:rPr lang="en-US" dirty="0" smtClean="0"/>
              <a:t>Main reference: </a:t>
            </a:r>
            <a:r>
              <a:rPr lang="en-US" dirty="0"/>
              <a:t>Subramanian, </a:t>
            </a:r>
            <a:r>
              <a:rPr lang="en-US" dirty="0" smtClean="0"/>
              <a:t>A, et al. 2005 </a:t>
            </a:r>
            <a:r>
              <a:rPr lang="en-US" dirty="0" smtClean="0">
                <a:solidFill>
                  <a:srgbClr val="000000"/>
                </a:solidFill>
              </a:rPr>
              <a:t>PNAS 102 15545-15550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Major improvement</a:t>
            </a:r>
          </a:p>
          <a:p>
            <a:pPr lvl="1"/>
            <a:r>
              <a:rPr lang="en-US" dirty="0" err="1" smtClean="0">
                <a:solidFill>
                  <a:srgbClr val="000000"/>
                </a:solidFill>
              </a:rPr>
              <a:t>Maxmean</a:t>
            </a:r>
            <a:r>
              <a:rPr lang="en-US" dirty="0" smtClean="0">
                <a:solidFill>
                  <a:srgbClr val="000000"/>
                </a:solidFill>
              </a:rPr>
              <a:t> statistics for initial gene ranking</a:t>
            </a:r>
          </a:p>
          <a:p>
            <a:pPr lvl="1"/>
            <a:r>
              <a:rPr lang="en-US" dirty="0" err="1" smtClean="0">
                <a:solidFill>
                  <a:srgbClr val="000000"/>
                </a:solidFill>
              </a:rPr>
              <a:t>Restandardization</a:t>
            </a:r>
            <a:r>
              <a:rPr lang="en-US" dirty="0" smtClean="0">
                <a:solidFill>
                  <a:srgbClr val="000000"/>
                </a:solidFill>
              </a:rPr>
              <a:t> (a combination of randomization and permutation)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93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66" y="1235159"/>
            <a:ext cx="8534400" cy="5558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Maxmean</a:t>
            </a:r>
            <a:r>
              <a:rPr lang="en-US" dirty="0" smtClean="0"/>
              <a:t> statistics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3928732" y="4322134"/>
            <a:ext cx="5334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077200" y="4322134"/>
            <a:ext cx="5334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25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Randomization vs. permutation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93" y="1349629"/>
            <a:ext cx="8534400" cy="5495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667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GSA – available gene set collection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" y="1833564"/>
            <a:ext cx="8991600" cy="285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8600" y="5225534"/>
            <a:ext cx="7765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 smtClean="0"/>
              <a:t>GSA R package is </a:t>
            </a:r>
            <a:r>
              <a:rPr lang="en-US" dirty="0"/>
              <a:t>available: </a:t>
            </a:r>
            <a:r>
              <a:rPr lang="en-US" sz="1600" dirty="0">
                <a:hlinkClick r:id="rId3"/>
              </a:rPr>
              <a:t>http://</a:t>
            </a:r>
            <a:r>
              <a:rPr lang="en-US" sz="1600" dirty="0" smtClean="0">
                <a:hlinkClick r:id="rId3"/>
              </a:rPr>
              <a:t>cran.r-project.org/web/packages/GSA/index.html</a:t>
            </a:r>
            <a:r>
              <a:rPr lang="en-US" sz="1600" dirty="0" smtClean="0"/>
              <a:t>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smtClean="0"/>
              <a:t>Gene set collection can be downloaded from Broad or Stanford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92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Non-parametric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Relax on “strong assumption”</a:t>
            </a:r>
          </a:p>
          <a:p>
            <a:r>
              <a:rPr lang="en-US" dirty="0" smtClean="0"/>
              <a:t>Customized gene set is allowed</a:t>
            </a:r>
          </a:p>
          <a:p>
            <a:r>
              <a:rPr lang="en-US" dirty="0" smtClean="0"/>
              <a:t>Some concerns on the statistical power</a:t>
            </a:r>
          </a:p>
          <a:p>
            <a:r>
              <a:rPr lang="en-US" dirty="0" smtClean="0"/>
              <a:t>Computationally intensive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33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4398"/>
            <a:ext cx="8229600" cy="1143000"/>
          </a:xfrm>
        </p:spPr>
        <p:txBody>
          <a:bodyPr>
            <a:noAutofit/>
          </a:bodyPr>
          <a:lstStyle/>
          <a:p>
            <a:r>
              <a:rPr lang="en-US" sz="3000" dirty="0" smtClean="0"/>
              <a:t>Major concerns with GO related pathway analysis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Ignore GO hierarchy – treat each term independently</a:t>
            </a:r>
          </a:p>
          <a:p>
            <a:r>
              <a:rPr lang="en-US" sz="2400" dirty="0" smtClean="0"/>
              <a:t>Ignore gene (expression) level/rank</a:t>
            </a:r>
          </a:p>
          <a:p>
            <a:r>
              <a:rPr lang="en-US" sz="2400" dirty="0" smtClean="0"/>
              <a:t>Ignore correlation – assuming genes (in a category) are uncorrelated</a:t>
            </a:r>
          </a:p>
          <a:p>
            <a:r>
              <a:rPr lang="en-US" sz="2400" dirty="0" smtClean="0"/>
              <a:t>Sampling over genes (observation)</a:t>
            </a:r>
          </a:p>
          <a:p>
            <a:r>
              <a:rPr lang="en-US" sz="2400" dirty="0" smtClean="0"/>
              <a:t>All these make</a:t>
            </a:r>
            <a:r>
              <a:rPr lang="en-US" sz="2400" i="1" dirty="0" smtClean="0"/>
              <a:t> p </a:t>
            </a:r>
            <a:r>
              <a:rPr lang="en-US" sz="2400" dirty="0" smtClean="0"/>
              <a:t>values quite unclear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7160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universe matters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447800"/>
            <a:ext cx="8610600" cy="685799"/>
          </a:xfrm>
        </p:spPr>
        <p:txBody>
          <a:bodyPr>
            <a:normAutofit/>
          </a:bodyPr>
          <a:lstStyle/>
          <a:p>
            <a:r>
              <a:rPr lang="en-US" dirty="0" smtClean="0"/>
              <a:t>It is important to choose the universe correctly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918767"/>
              </p:ext>
            </p:extLst>
          </p:nvPr>
        </p:nvGraphicFramePr>
        <p:xfrm>
          <a:off x="1143000" y="2660349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Non-DEGs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 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Not in 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3960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18104" y="2127736"/>
            <a:ext cx="4185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1: universe is all genes in the </a:t>
            </a:r>
            <a:r>
              <a:rPr lang="en-US" dirty="0" smtClean="0"/>
              <a:t>genome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564003"/>
              </p:ext>
            </p:extLst>
          </p:nvPr>
        </p:nvGraphicFramePr>
        <p:xfrm>
          <a:off x="1143000" y="5000736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Non-DEGs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 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Not in 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960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29826" y="4514216"/>
            <a:ext cx="406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</a:t>
            </a:r>
            <a:r>
              <a:rPr lang="en-US" dirty="0" smtClean="0"/>
              <a:t>2: </a:t>
            </a:r>
            <a:r>
              <a:rPr lang="en-US" dirty="0"/>
              <a:t>universe is </a:t>
            </a:r>
            <a:r>
              <a:rPr lang="en-US" dirty="0" smtClean="0"/>
              <a:t>only expressed genes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89104" y="4158734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</a:t>
            </a:r>
            <a:r>
              <a:rPr lang="en-US" dirty="0" smtClean="0"/>
              <a:t>=0.049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01368" y="6491232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</a:t>
            </a:r>
            <a:r>
              <a:rPr lang="en-US" dirty="0" smtClean="0"/>
              <a:t>=0.0048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11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 are overlapped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1619459" y="2219429"/>
            <a:ext cx="4953000" cy="2971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597310" y="2219429"/>
            <a:ext cx="4953000" cy="2971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883500" y="2981849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173226" y="4206910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47233" y="4080049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381729" y="2797627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381919" y="3560046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162530" y="2999433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196402" y="3140107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000270" y="2861268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940062" y="2970125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893088" y="3962818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153129" y="34851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62200" y="43434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923315" y="41148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239000" y="35433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067529" y="2492827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451878" y="46482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140110" y="1651697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63471" y="1651697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739202" y="2177141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7848600" y="1956497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127090" y="46482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488345" y="4802275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397262" y="5243565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227195" y="4390711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</a:t>
            </a:r>
            <a:endParaRPr lang="en-US" sz="3600" dirty="0"/>
          </a:p>
        </p:txBody>
      </p:sp>
      <p:sp>
        <p:nvSpPr>
          <p:cNvPr id="34" name="TextBox 33"/>
          <p:cNvSpPr txBox="1"/>
          <p:nvPr/>
        </p:nvSpPr>
        <p:spPr>
          <a:xfrm>
            <a:off x="5838929" y="4430067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</a:t>
            </a:r>
            <a:endParaRPr lang="en-US" sz="3600" dirty="0"/>
          </a:p>
        </p:txBody>
      </p:sp>
      <p:sp>
        <p:nvSpPr>
          <p:cNvPr id="35" name="Oval 34"/>
          <p:cNvSpPr/>
          <p:nvPr/>
        </p:nvSpPr>
        <p:spPr>
          <a:xfrm>
            <a:off x="3748035" y="2399039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133600" y="3653413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861268" y="3403459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8686800" y="3848100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126253" y="2999433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854023" y="5753910"/>
            <a:ext cx="518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Set B is enriched only because of it overlap with set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27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 sets (biological categories)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Genes (sets) have something in common</a:t>
            </a:r>
          </a:p>
          <a:p>
            <a:pPr lvl="1"/>
            <a:r>
              <a:rPr lang="en-US" dirty="0"/>
              <a:t>On the same cytogenetic band</a:t>
            </a:r>
          </a:p>
          <a:p>
            <a:pPr lvl="1"/>
            <a:r>
              <a:rPr lang="en-US" dirty="0"/>
              <a:t>Coding for proteins that are part of the same cellular component</a:t>
            </a:r>
          </a:p>
          <a:p>
            <a:pPr lvl="1"/>
            <a:r>
              <a:rPr lang="en-US" dirty="0" smtClean="0"/>
              <a:t>Can be part of the same biochemical pathway</a:t>
            </a:r>
          </a:p>
          <a:p>
            <a:pPr lvl="1"/>
            <a:r>
              <a:rPr lang="en-US" dirty="0" smtClean="0"/>
              <a:t>Co-expressed under certain conditions</a:t>
            </a:r>
          </a:p>
          <a:p>
            <a:pPr lvl="1"/>
            <a:r>
              <a:rPr lang="en-US" dirty="0" smtClean="0"/>
              <a:t>Putative targets of same regulatory factor</a:t>
            </a:r>
          </a:p>
          <a:p>
            <a:pPr lvl="1"/>
            <a:r>
              <a:rPr lang="en-US" dirty="0" smtClean="0"/>
              <a:t>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68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325440" y="381640"/>
            <a:ext cx="84931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9pPr>
          </a:lstStyle>
          <a:p>
            <a:pPr algn="ctr"/>
            <a:r>
              <a:rPr lang="en-GB" sz="1500" b="1">
                <a:latin typeface="Arial" charset="0"/>
              </a:rPr>
              <a:t>The subgraph induced by the 10 most significant GO terms identified by a current state-of-the-art method for scoring GO terms for enrichment.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520" y="6283380"/>
            <a:ext cx="2534400" cy="505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313507" y="1039591"/>
            <a:ext cx="5533920" cy="5224869"/>
            <a:chOff x="1807200" y="979303"/>
            <a:chExt cx="5533920" cy="5224869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7200" y="979303"/>
              <a:ext cx="5533920" cy="4893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076" name="Text Box 4"/>
            <p:cNvSpPr txBox="1">
              <a:spLocks noChangeArrowheads="1"/>
            </p:cNvSpPr>
            <p:nvPr/>
          </p:nvSpPr>
          <p:spPr bwMode="auto">
            <a:xfrm>
              <a:off x="1807201" y="5972308"/>
              <a:ext cx="3918240" cy="2318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5pPr>
              <a:lvl6pPr marL="15367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6pPr>
              <a:lvl7pPr marL="19939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7pPr>
              <a:lvl8pPr marL="24511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8pPr>
              <a:lvl9pPr marL="29083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9pPr>
            </a:lstStyle>
            <a:p>
              <a:r>
                <a:rPr lang="en-GB" sz="1100" b="1">
                  <a:latin typeface="Arial" charset="0"/>
                </a:rPr>
                <a:t>Alexa A et al. Bioinformatics 2006;22:1600-1607</a:t>
              </a:r>
            </a:p>
          </p:txBody>
        </p:sp>
      </p:grp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97920" y="6450438"/>
            <a:ext cx="4930560" cy="3470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9pPr>
          </a:lstStyle>
          <a:p>
            <a:r>
              <a:rPr lang="en-GB" sz="900">
                <a:latin typeface="Arial" charset="0"/>
              </a:rPr>
              <a:t>© The Author 2006. Published by Oxford University Press. All rights reserved. For Permissions, please email: journals.permissions@oxfordjournals.org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47844" y="1524000"/>
            <a:ext cx="3600858" cy="4693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b="1" dirty="0" err="1" smtClean="0"/>
              <a:t>TopGO’s</a:t>
            </a:r>
            <a:r>
              <a:rPr lang="en-US" b="1" dirty="0" smtClean="0"/>
              <a:t> elimination algorithm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/>
              <a:t> </a:t>
            </a:r>
            <a:r>
              <a:rPr lang="en-US" sz="1400" dirty="0" smtClean="0"/>
              <a:t>   Test the leaf sets first. If significant, 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   remove its “genes” before testing its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   ancestor sets</a:t>
            </a:r>
          </a:p>
          <a:p>
            <a:endParaRPr lang="en-US" sz="1400" dirty="0" smtClean="0"/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 err="1" smtClean="0"/>
              <a:t>TopGO’s</a:t>
            </a:r>
            <a:r>
              <a:rPr lang="en-US" b="1" dirty="0" smtClean="0"/>
              <a:t> weight algorithm</a:t>
            </a: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400" dirty="0" smtClean="0"/>
              <a:t>The </a:t>
            </a:r>
            <a:r>
              <a:rPr lang="en-US" sz="1400" dirty="0"/>
              <a:t>genes are weighted by their relevance </a:t>
            </a:r>
            <a:endParaRPr lang="en-US" sz="1400" dirty="0" smtClean="0"/>
          </a:p>
          <a:p>
            <a:pPr>
              <a:lnSpc>
                <a:spcPct val="125000"/>
              </a:lnSpc>
            </a:pPr>
            <a:r>
              <a:rPr lang="en-US" sz="1400" dirty="0" smtClean="0"/>
              <a:t>       in </a:t>
            </a:r>
            <a:r>
              <a:rPr lang="en-US" sz="1400" dirty="0"/>
              <a:t>the significant nodes.</a:t>
            </a: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400" dirty="0" smtClean="0"/>
              <a:t>The </a:t>
            </a:r>
            <a:r>
              <a:rPr lang="en-US" sz="1400" dirty="0"/>
              <a:t>enrichment score of a parent (gene </a:t>
            </a:r>
            <a:endParaRPr lang="en-US" sz="1400" dirty="0" smtClean="0"/>
          </a:p>
          <a:p>
            <a:pPr>
              <a:lnSpc>
                <a:spcPct val="125000"/>
              </a:lnSpc>
            </a:pPr>
            <a:r>
              <a:rPr lang="en-US" sz="1400" dirty="0" smtClean="0"/>
              <a:t>        node </a:t>
            </a:r>
            <a:r>
              <a:rPr lang="en-US" sz="1400" dirty="0"/>
              <a:t>u) is compared with the scores </a:t>
            </a:r>
            <a:r>
              <a:rPr lang="en-US" sz="1400" dirty="0" smtClean="0"/>
              <a:t>of</a:t>
            </a:r>
          </a:p>
          <a:p>
            <a:pPr>
              <a:lnSpc>
                <a:spcPct val="125000"/>
              </a:lnSpc>
            </a:pPr>
            <a:r>
              <a:rPr lang="en-US" sz="1400" dirty="0"/>
              <a:t> </a:t>
            </a:r>
            <a:r>
              <a:rPr lang="en-US" sz="1400" dirty="0" smtClean="0"/>
              <a:t>       its </a:t>
            </a:r>
            <a:r>
              <a:rPr lang="en-US" sz="1400" dirty="0"/>
              <a:t>children.</a:t>
            </a: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400" dirty="0" smtClean="0"/>
              <a:t> Children </a:t>
            </a:r>
            <a:r>
              <a:rPr lang="en-US" sz="1400" dirty="0"/>
              <a:t>with a better score than u </a:t>
            </a:r>
            <a:endParaRPr lang="en-US" sz="1400" dirty="0" smtClean="0"/>
          </a:p>
          <a:p>
            <a:pPr>
              <a:lnSpc>
                <a:spcPct val="125000"/>
              </a:lnSpc>
            </a:pPr>
            <a:r>
              <a:rPr lang="en-US" sz="1400" dirty="0"/>
              <a:t> </a:t>
            </a:r>
            <a:r>
              <a:rPr lang="en-US" sz="1400" dirty="0" smtClean="0"/>
              <a:t>       represent </a:t>
            </a:r>
            <a:r>
              <a:rPr lang="en-US" sz="1400" dirty="0"/>
              <a:t>the interesting genes better.  </a:t>
            </a:r>
            <a:endParaRPr lang="en-US" sz="1400" dirty="0" smtClean="0"/>
          </a:p>
          <a:p>
            <a:pPr>
              <a:lnSpc>
                <a:spcPct val="125000"/>
              </a:lnSpc>
            </a:pPr>
            <a:r>
              <a:rPr lang="en-US" sz="1400" dirty="0" smtClean="0"/>
              <a:t>        Therefore</a:t>
            </a:r>
            <a:r>
              <a:rPr lang="en-US" sz="1400" dirty="0"/>
              <a:t>, their significance is increased</a:t>
            </a: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400" dirty="0" smtClean="0"/>
              <a:t> Children </a:t>
            </a:r>
            <a:r>
              <a:rPr lang="en-US" sz="1400" dirty="0"/>
              <a:t>with a lower score than u have </a:t>
            </a:r>
          </a:p>
          <a:p>
            <a:pPr>
              <a:lnSpc>
                <a:spcPct val="125000"/>
              </a:lnSpc>
            </a:pPr>
            <a:r>
              <a:rPr lang="en-US" sz="1400" dirty="0" smtClean="0"/>
              <a:t>        their </a:t>
            </a:r>
            <a:r>
              <a:rPr lang="en-US" sz="1400" dirty="0"/>
              <a:t>significance reduced.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65106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057400"/>
            <a:ext cx="5105400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TextBox 11"/>
          <p:cNvSpPr txBox="1">
            <a:spLocks noChangeArrowheads="1"/>
          </p:cNvSpPr>
          <p:nvPr/>
        </p:nvSpPr>
        <p:spPr bwMode="auto">
          <a:xfrm>
            <a:off x="2057400" y="1143000"/>
            <a:ext cx="6477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rgbClr val="000000"/>
                </a:solidFill>
              </a:rPr>
              <a:t>Open web browser and navigate to</a:t>
            </a:r>
            <a:r>
              <a:rPr lang="en-US" smtClean="0">
                <a:solidFill>
                  <a:srgbClr val="000000"/>
                </a:solidFill>
              </a:rPr>
              <a:t> :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http://omicslab.genetics.ac.cn/GOEAST/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" name="Left Arrow 3"/>
          <p:cNvSpPr/>
          <p:nvPr/>
        </p:nvSpPr>
        <p:spPr>
          <a:xfrm rot="19405587">
            <a:off x="5448300" y="30241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3253" name="TextBox 4"/>
          <p:cNvSpPr txBox="1">
            <a:spLocks noChangeArrowheads="1"/>
          </p:cNvSpPr>
          <p:nvPr/>
        </p:nvSpPr>
        <p:spPr bwMode="auto">
          <a:xfrm>
            <a:off x="2209800" y="6086475"/>
            <a:ext cx="64770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rgbClr val="000000"/>
                </a:solidFill>
              </a:rPr>
              <a:t>At the header tool bar, click on Tutorial</a:t>
            </a:r>
            <a:endParaRPr lang="en-US" smtClean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52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933" y="-1774"/>
            <a:ext cx="9172730" cy="6858782"/>
            <a:chOff x="5933" y="-1774"/>
            <a:chExt cx="9172730" cy="6858782"/>
          </a:xfrm>
        </p:grpSpPr>
        <p:grpSp>
          <p:nvGrpSpPr>
            <p:cNvPr id="2" name="Group 1"/>
            <p:cNvGrpSpPr/>
            <p:nvPr/>
          </p:nvGrpSpPr>
          <p:grpSpPr>
            <a:xfrm>
              <a:off x="16941" y="-1774"/>
              <a:ext cx="9161722" cy="6858782"/>
              <a:chOff x="-10633" y="-1774"/>
              <a:chExt cx="9161722" cy="6858782"/>
            </a:xfrm>
          </p:grpSpPr>
          <p:pic>
            <p:nvPicPr>
              <p:cNvPr id="5122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5316" y="2406336"/>
                <a:ext cx="9149316" cy="44374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1" name="Group 10"/>
              <p:cNvGrpSpPr/>
              <p:nvPr/>
            </p:nvGrpSpPr>
            <p:grpSpPr>
              <a:xfrm>
                <a:off x="-10633" y="-1774"/>
                <a:ext cx="9161722" cy="3096819"/>
                <a:chOff x="-10633" y="-1774"/>
                <a:chExt cx="9161722" cy="3096819"/>
              </a:xfrm>
            </p:grpSpPr>
            <p:pic>
              <p:nvPicPr>
                <p:cNvPr id="12" name="Picture 2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32" y="23035"/>
                  <a:ext cx="4343399" cy="11973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3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0633" y="1129989"/>
                  <a:ext cx="9144000" cy="92926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4" name="Picture 2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36089" y="-1774"/>
                  <a:ext cx="5714999" cy="914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5" name="Picture 3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0633" y="2066345"/>
                  <a:ext cx="2238375" cy="10287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6" name="Picture 4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27742" y="2066345"/>
                  <a:ext cx="1222338" cy="10287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7" name="Picture 5"/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36089" y="2066344"/>
                  <a:ext cx="5715000" cy="99708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18" name="Picture 6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4935" y="5894629"/>
                <a:ext cx="1295400" cy="8667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123" name="Picture 3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1238" y="4612674"/>
                <a:ext cx="3038475" cy="1219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124" name="Picture 4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71" y="5791200"/>
                <a:ext cx="1666875" cy="5810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125" name="Picture 5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5928" y="6142633"/>
                <a:ext cx="1333500" cy="7143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4028" y="3196478"/>
              <a:ext cx="1866900" cy="676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0303" y="3805517"/>
              <a:ext cx="1190625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4651" y="4121074"/>
              <a:ext cx="952500" cy="24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" name="Picture 2" descr="http://jaspar.genereg.net/html/TEMPLATES//jasparlogo_beta5.pn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" y="3583187"/>
              <a:ext cx="2185836" cy="1476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633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9" y="487330"/>
            <a:ext cx="9067800" cy="5943600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hlinkClick r:id="rId2"/>
              </a:rPr>
              <a:t>http://www-stat.stanford.edu/~tibs/GSA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www.netsci.org/Resources/Software/Bioinform/pathwayanalysis.html</a:t>
            </a:r>
            <a:endParaRPr lang="en-US" dirty="0" smtClean="0"/>
          </a:p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www.broadinstitute.org/gsea/index.jsp</a:t>
            </a:r>
            <a:endParaRPr lang="en-US" dirty="0" smtClean="0"/>
          </a:p>
          <a:p>
            <a:r>
              <a:rPr lang="en-US" dirty="0">
                <a:hlinkClick r:id="rId5"/>
              </a:rPr>
              <a:t>http://david.abcc.ncifcrf.gov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>
                <a:hlinkClick r:id="rId6"/>
              </a:rPr>
              <a:t>http://www.biocarta.com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r>
              <a:rPr lang="en-US" dirty="0">
                <a:hlinkClick r:id="rId7"/>
              </a:rPr>
              <a:t>http://web.expasy.org/pathways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r>
              <a:rPr lang="en-US" dirty="0">
                <a:hlinkClick r:id="rId8"/>
              </a:rPr>
              <a:t>http://www.genmapp.org</a:t>
            </a:r>
            <a:r>
              <a:rPr lang="en-US" dirty="0" smtClean="0">
                <a:hlinkClick r:id="rId8"/>
              </a:rPr>
              <a:t>/</a:t>
            </a:r>
            <a:endParaRPr lang="en-US" dirty="0" smtClean="0"/>
          </a:p>
          <a:p>
            <a:r>
              <a:rPr lang="en-US" dirty="0">
                <a:hlinkClick r:id="rId9"/>
              </a:rPr>
              <a:t>http://www.genome.jp/kegg</a:t>
            </a:r>
            <a:r>
              <a:rPr lang="en-US" dirty="0" smtClean="0">
                <a:hlinkClick r:id="rId9"/>
              </a:rPr>
              <a:t>/</a:t>
            </a:r>
            <a:endParaRPr lang="en-US" dirty="0" smtClean="0"/>
          </a:p>
          <a:p>
            <a:r>
              <a:rPr lang="en-US" dirty="0">
                <a:hlinkClick r:id="rId10"/>
              </a:rPr>
              <a:t>http://www.ingenuity.com</a:t>
            </a:r>
            <a:r>
              <a:rPr lang="en-US" dirty="0" smtClean="0">
                <a:hlinkClick r:id="rId10"/>
              </a:rPr>
              <a:t>/</a:t>
            </a:r>
            <a:endParaRPr lang="en-US" dirty="0" smtClean="0"/>
          </a:p>
          <a:p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www.genego.com/metacore.php</a:t>
            </a:r>
            <a:endParaRPr lang="en-US" dirty="0" smtClean="0"/>
          </a:p>
          <a:p>
            <a:r>
              <a:rPr lang="en-US" dirty="0">
                <a:hlinkClick r:id="rId12"/>
              </a:rPr>
              <a:t>http://www.geneontology.org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  <a:p>
            <a:r>
              <a:rPr lang="en-US" i="1" dirty="0" smtClean="0">
                <a:hlinkClick r:id="rId13"/>
              </a:rPr>
              <a:t>http://omicslab.genetics.ac.cn/</a:t>
            </a:r>
            <a:r>
              <a:rPr lang="en-US" b="1" i="1" dirty="0" smtClean="0">
                <a:hlinkClick r:id="rId13"/>
              </a:rPr>
              <a:t>GOEAST</a:t>
            </a:r>
            <a:r>
              <a:rPr lang="en-US" i="1" dirty="0" smtClean="0">
                <a:hlinkClick r:id="rId13"/>
              </a:rPr>
              <a:t>/tutorial.php</a:t>
            </a:r>
            <a:endParaRPr lang="en-US" i="1" dirty="0" smtClean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i="1" dirty="0">
                <a:hlinkClick r:id="rId14"/>
              </a:rPr>
              <a:t>http://</a:t>
            </a:r>
            <a:r>
              <a:rPr lang="en-US" i="1" dirty="0" smtClean="0">
                <a:hlinkClick r:id="rId14"/>
              </a:rPr>
              <a:t>expressome.kobic.re.kr/GAzer/document.jsp</a:t>
            </a:r>
            <a:endParaRPr lang="en-US" i="1" dirty="0" smtClean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i="1" dirty="0">
                <a:hlinkClick r:id="rId15"/>
              </a:rPr>
              <a:t>http://</a:t>
            </a:r>
            <a:r>
              <a:rPr lang="en-US" i="1" dirty="0" smtClean="0">
                <a:hlinkClick r:id="rId15"/>
              </a:rPr>
              <a:t>www.biobase-international.com/products</a:t>
            </a:r>
            <a:r>
              <a:rPr lang="en-US" i="1" dirty="0" smtClean="0"/>
              <a:t> 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i="1" dirty="0">
                <a:hlinkClick r:id="rId16"/>
              </a:rPr>
              <a:t>http://jaspar.genereg.net</a:t>
            </a:r>
            <a:r>
              <a:rPr lang="en-US" i="1" dirty="0" smtClean="0">
                <a:hlinkClick r:id="rId16"/>
              </a:rPr>
              <a:t>/</a:t>
            </a:r>
            <a:endParaRPr lang="en-US" i="1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29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533400"/>
            <a:ext cx="8229600" cy="884238"/>
          </a:xfrm>
        </p:spPr>
        <p:txBody>
          <a:bodyPr/>
          <a:lstStyle/>
          <a:p>
            <a:r>
              <a:rPr lang="en-US" sz="3600" dirty="0" smtClean="0"/>
              <a:t>Pathway analysis Recap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8229600" cy="4525963"/>
          </a:xfrm>
          <a:solidFill>
            <a:schemeClr val="bg1"/>
          </a:solidFill>
          <a:ln w="38100" cap="flat">
            <a:solidFill>
              <a:srgbClr val="0000FF"/>
            </a:solidFill>
            <a:prstDash val="lgDash"/>
            <a:miter lim="800000"/>
            <a:headEnd/>
            <a:tailEnd/>
          </a:ln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800" dirty="0" smtClean="0"/>
              <a:t>Two major statistics approaches: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 _________ with tests are   ________ &amp;  _________</a:t>
            </a:r>
          </a:p>
          <a:p>
            <a:pPr>
              <a:lnSpc>
                <a:spcPct val="90000"/>
              </a:lnSpc>
            </a:pP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__________ with two major implementations ___________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 smtClean="0"/>
              <a:t>    &amp; _____________</a:t>
            </a:r>
          </a:p>
          <a:p>
            <a:pPr>
              <a:lnSpc>
                <a:spcPct val="90000"/>
              </a:lnSpc>
            </a:pP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Same number of DEGs and those in a category, what could possibly be matter whether to get a significant p-value _________  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What are a few known concerns with conventional GO based pathway analysis:   ____________, ____________,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 smtClean="0"/>
              <a:t>     ______________, &amp; 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202360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Pathway analysis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Two major statistics approaches</a:t>
            </a:r>
          </a:p>
          <a:p>
            <a:pPr lvl="1"/>
            <a:r>
              <a:rPr lang="en-US" dirty="0" smtClean="0"/>
              <a:t>Parametric vs. non-</a:t>
            </a:r>
            <a:r>
              <a:rPr lang="en-US" dirty="0" err="1" smtClean="0"/>
              <a:t>parametrics</a:t>
            </a:r>
            <a:endParaRPr lang="en-US" dirty="0" smtClean="0"/>
          </a:p>
          <a:p>
            <a:r>
              <a:rPr lang="en-US" dirty="0" smtClean="0"/>
              <a:t>Many available databases</a:t>
            </a:r>
          </a:p>
          <a:p>
            <a:pPr lvl="1"/>
            <a:r>
              <a:rPr lang="en-US" dirty="0" smtClean="0"/>
              <a:t>Gene Ontology</a:t>
            </a:r>
          </a:p>
          <a:p>
            <a:pPr lvl="1"/>
            <a:r>
              <a:rPr lang="en-US" dirty="0" smtClean="0"/>
              <a:t>KEGG</a:t>
            </a:r>
          </a:p>
          <a:p>
            <a:pPr lvl="1"/>
            <a:r>
              <a:rPr lang="en-US" dirty="0" err="1" smtClean="0"/>
              <a:t>Transfac</a:t>
            </a:r>
            <a:r>
              <a:rPr lang="en-US" dirty="0" smtClean="0"/>
              <a:t> &amp; </a:t>
            </a:r>
            <a:r>
              <a:rPr lang="en-US" dirty="0" err="1" smtClean="0"/>
              <a:t>transpath</a:t>
            </a:r>
            <a:endParaRPr lang="en-US" dirty="0" smtClean="0"/>
          </a:p>
          <a:p>
            <a:r>
              <a:rPr lang="en-US" dirty="0" smtClean="0"/>
              <a:t>A few popular applications </a:t>
            </a:r>
          </a:p>
          <a:p>
            <a:pPr lvl="1"/>
            <a:r>
              <a:rPr lang="en-US" dirty="0" smtClean="0"/>
              <a:t>DAVID (free online)</a:t>
            </a:r>
          </a:p>
          <a:p>
            <a:pPr lvl="1"/>
            <a:r>
              <a:rPr lang="en-US" dirty="0" smtClean="0"/>
              <a:t>GSEA (online and desktop java application)</a:t>
            </a:r>
          </a:p>
          <a:p>
            <a:pPr lvl="1"/>
            <a:r>
              <a:rPr lang="en-US" dirty="0" smtClean="0"/>
              <a:t>GSA (R –package)</a:t>
            </a:r>
          </a:p>
          <a:p>
            <a:pPr lvl="1"/>
            <a:r>
              <a:rPr lang="en-US" dirty="0" smtClean="0"/>
              <a:t>Ingenuity Pathway Analysis (licensed based)</a:t>
            </a:r>
          </a:p>
          <a:p>
            <a:pPr lvl="1"/>
            <a:r>
              <a:rPr lang="en-US" dirty="0" err="1" smtClean="0"/>
              <a:t>Biobase</a:t>
            </a:r>
            <a:r>
              <a:rPr lang="en-US" dirty="0" smtClean="0"/>
              <a:t>/JASPER (license based)</a:t>
            </a:r>
          </a:p>
          <a:p>
            <a:pPr lvl="1"/>
            <a:r>
              <a:rPr lang="en-US" dirty="0" err="1" smtClean="0"/>
              <a:t>GeneGO</a:t>
            </a:r>
            <a:r>
              <a:rPr lang="en-US" dirty="0" smtClean="0"/>
              <a:t> (license based)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70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2263"/>
            <a:ext cx="8229600" cy="1143000"/>
          </a:xfrm>
        </p:spPr>
        <p:txBody>
          <a:bodyPr/>
          <a:lstStyle/>
          <a:p>
            <a:r>
              <a:rPr lang="en-US" dirty="0" smtClean="0"/>
              <a:t>Acknowledgment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3525" y="1609725"/>
            <a:ext cx="7381875" cy="3228975"/>
          </a:xfrm>
        </p:spPr>
        <p:txBody>
          <a:bodyPr/>
          <a:lstStyle/>
          <a:p>
            <a:r>
              <a:rPr lang="en-US" sz="2800" dirty="0" smtClean="0"/>
              <a:t>QB for kindly organization</a:t>
            </a:r>
          </a:p>
          <a:p>
            <a:r>
              <a:rPr lang="en-US" sz="2800" dirty="0" smtClean="0"/>
              <a:t>Dr. Pierre Bushel, kindly providing slides, advice/guide, and proof-read</a:t>
            </a:r>
          </a:p>
          <a:p>
            <a:r>
              <a:rPr lang="en-US" sz="2800" dirty="0" smtClean="0"/>
              <a:t>Dr. David Fargo for advice and guide</a:t>
            </a:r>
          </a:p>
          <a:p>
            <a:r>
              <a:rPr lang="en-US" sz="2800" dirty="0" smtClean="0"/>
              <a:t>Support from the team</a:t>
            </a:r>
          </a:p>
          <a:p>
            <a:r>
              <a:rPr lang="en-US" sz="2800" dirty="0" smtClean="0"/>
              <a:t>All attendees and your attention!</a:t>
            </a:r>
            <a:endParaRPr lang="en-US" sz="2800" dirty="0"/>
          </a:p>
        </p:txBody>
      </p:sp>
      <p:grpSp>
        <p:nvGrpSpPr>
          <p:cNvPr id="7" name="Group 6"/>
          <p:cNvGrpSpPr/>
          <p:nvPr/>
        </p:nvGrpSpPr>
        <p:grpSpPr>
          <a:xfrm>
            <a:off x="1628777" y="4676775"/>
            <a:ext cx="7219948" cy="1962150"/>
            <a:chOff x="1628777" y="4676775"/>
            <a:chExt cx="7219948" cy="19621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777" y="4676775"/>
              <a:ext cx="1569719" cy="196214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0896" y="4681538"/>
              <a:ext cx="1565909" cy="195738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8725" y="4705350"/>
              <a:ext cx="1543050" cy="1933575"/>
            </a:xfrm>
            <a:prstGeom prst="rect">
              <a:avLst/>
            </a:prstGeom>
          </p:spPr>
        </p:pic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5125" y="4700588"/>
              <a:ext cx="2133600" cy="19069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088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 Ontology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indent="-609600"/>
            <a:r>
              <a:rPr lang="en-US" sz="2000" b="1" dirty="0"/>
              <a:t>Gene Ontology (GO)</a:t>
            </a:r>
            <a:r>
              <a:rPr lang="en-US" sz="2000" dirty="0"/>
              <a:t> Consortium was established in 1998 to developed </a:t>
            </a:r>
            <a:r>
              <a:rPr lang="en-US" sz="2000" u="sng" dirty="0"/>
              <a:t>shared, structured vocabulary (an ontology)</a:t>
            </a:r>
            <a:r>
              <a:rPr lang="en-US" sz="2000" dirty="0"/>
              <a:t> for the annotation of molecular characteristics across different organisms.</a:t>
            </a:r>
          </a:p>
          <a:p>
            <a:pPr marL="990600" lvl="1" indent="-533400"/>
            <a:r>
              <a:rPr lang="en-US" sz="2000" dirty="0"/>
              <a:t>a collaborative effort to address the need for consistent descriptions of gene and gene products in different databases</a:t>
            </a:r>
          </a:p>
          <a:p>
            <a:pPr marL="990600" lvl="1" indent="-533400"/>
            <a:r>
              <a:rPr lang="en-US" sz="2000" dirty="0"/>
              <a:t>Original members of the consortium: SGD, </a:t>
            </a:r>
            <a:r>
              <a:rPr lang="en-US" sz="2000" dirty="0" err="1"/>
              <a:t>FlyBase</a:t>
            </a:r>
            <a:r>
              <a:rPr lang="en-US" sz="2000" dirty="0"/>
              <a:t> and MGD</a:t>
            </a:r>
          </a:p>
          <a:p>
            <a:pPr marL="609600" indent="-609600"/>
            <a:r>
              <a:rPr lang="en-US" sz="2000" dirty="0"/>
              <a:t>Two primary purposes for an ontology:</a:t>
            </a:r>
          </a:p>
          <a:p>
            <a:pPr marL="990600" lvl="1" indent="-533400">
              <a:buFontTx/>
              <a:buAutoNum type="arabicPeriod"/>
            </a:pPr>
            <a:r>
              <a:rPr lang="en-US" sz="2000" dirty="0"/>
              <a:t>to facilitate communication between people and organizations</a:t>
            </a:r>
          </a:p>
          <a:p>
            <a:pPr marL="990600" lvl="1" indent="-533400">
              <a:buFontTx/>
              <a:buAutoNum type="arabicPeriod"/>
            </a:pPr>
            <a:r>
              <a:rPr lang="en-US" sz="2000" dirty="0"/>
              <a:t>to improve upon the interoperability between systems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88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458200" cy="2438399"/>
          </a:xfrm>
        </p:spPr>
        <p:txBody>
          <a:bodyPr/>
          <a:lstStyle/>
          <a:p>
            <a:pPr>
              <a:lnSpc>
                <a:spcPct val="90000"/>
              </a:lnSpc>
              <a:spcAft>
                <a:spcPct val="50000"/>
              </a:spcAft>
            </a:pPr>
            <a:r>
              <a:rPr lang="en-US" sz="2000" dirty="0"/>
              <a:t>The ontologies are structured vocabularies in the form of directed acyclic graphs (DAGs)</a:t>
            </a:r>
          </a:p>
          <a:p>
            <a:pPr>
              <a:lnSpc>
                <a:spcPct val="90000"/>
              </a:lnSpc>
              <a:spcAft>
                <a:spcPct val="50000"/>
              </a:spcAft>
            </a:pPr>
            <a:r>
              <a:rPr lang="en-US" sz="2000" dirty="0"/>
              <a:t>The DAG represents a network (not a tree) in which each term may be a child of one or more than one parent  </a:t>
            </a:r>
          </a:p>
          <a:p>
            <a:pPr>
              <a:lnSpc>
                <a:spcPct val="90000"/>
              </a:lnSpc>
              <a:spcAft>
                <a:spcPct val="50000"/>
              </a:spcAft>
            </a:pPr>
            <a:r>
              <a:rPr lang="en-US" sz="2000" dirty="0"/>
              <a:t>The relationships of child to parent can be of the “is a” type or the “part of” type</a:t>
            </a:r>
          </a:p>
          <a:p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191000"/>
            <a:ext cx="6477000" cy="173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83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6324600" cy="1143000"/>
          </a:xfrm>
        </p:spPr>
        <p:txBody>
          <a:bodyPr/>
          <a:lstStyle/>
          <a:p>
            <a:pPr eaLnBrk="1" hangingPunct="1"/>
            <a:r>
              <a:rPr lang="en-US" sz="3600" smtClean="0"/>
              <a:t>Ontologies within GO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3600" y="1722438"/>
            <a:ext cx="6248400" cy="4525962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Aft>
                <a:spcPct val="50000"/>
              </a:spcAft>
            </a:pPr>
            <a:r>
              <a:rPr lang="en-US" sz="2800" smtClean="0">
                <a:solidFill>
                  <a:srgbClr val="FF3300"/>
                </a:solidFill>
              </a:rPr>
              <a:t>molecular function</a:t>
            </a:r>
            <a:r>
              <a:rPr lang="en-US" sz="2800" smtClean="0"/>
              <a:t> describing activities, such as catalytic or binding activities, at the molecular level</a:t>
            </a:r>
          </a:p>
          <a:p>
            <a:pPr eaLnBrk="1" hangingPunct="1">
              <a:lnSpc>
                <a:spcPct val="80000"/>
              </a:lnSpc>
              <a:spcAft>
                <a:spcPct val="50000"/>
              </a:spcAft>
            </a:pPr>
            <a:r>
              <a:rPr lang="en-US" sz="2800" smtClean="0">
                <a:solidFill>
                  <a:srgbClr val="FF3300"/>
                </a:solidFill>
              </a:rPr>
              <a:t>biological process</a:t>
            </a:r>
            <a:r>
              <a:rPr lang="en-US" sz="2800" smtClean="0"/>
              <a:t> referring to a biological objective to which the gene product contributes</a:t>
            </a:r>
          </a:p>
          <a:p>
            <a:pPr eaLnBrk="1" hangingPunct="1">
              <a:lnSpc>
                <a:spcPct val="80000"/>
              </a:lnSpc>
              <a:spcAft>
                <a:spcPct val="50000"/>
              </a:spcAft>
            </a:pPr>
            <a:r>
              <a:rPr lang="en-US" sz="2800" smtClean="0">
                <a:solidFill>
                  <a:srgbClr val="FF3300"/>
                </a:solidFill>
              </a:rPr>
              <a:t>cellular component</a:t>
            </a:r>
            <a:r>
              <a:rPr lang="en-US" sz="2800" smtClean="0"/>
              <a:t> referring to the place in the cell (i.e. the location) where a gene product is found</a:t>
            </a:r>
          </a:p>
        </p:txBody>
      </p:sp>
    </p:spTree>
    <p:extLst>
      <p:ext uri="{BB962C8B-B14F-4D97-AF65-F5344CB8AC3E}">
        <p14:creationId xmlns:p14="http://schemas.microsoft.com/office/powerpoint/2010/main" val="89559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2013"/>
            <a:ext cx="11229975" cy="513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008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4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5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12832</TotalTime>
  <Words>2722</Words>
  <Application>Microsoft Office PowerPoint</Application>
  <PresentationFormat>On-screen Show (4:3)</PresentationFormat>
  <Paragraphs>383</Paragraphs>
  <Slides>56</Slides>
  <Notes>15</Notes>
  <HiddenSlides>0</HiddenSlides>
  <MMClips>0</MMClips>
  <ScaleCrop>false</ScaleCrop>
  <HeadingPairs>
    <vt:vector size="6" baseType="variant">
      <vt:variant>
        <vt:lpstr>Theme</vt:lpstr>
      </vt:variant>
      <vt:variant>
        <vt:i4>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Office Theme</vt:lpstr>
      <vt:lpstr>Default Design</vt:lpstr>
      <vt:lpstr>1_Default Design</vt:lpstr>
      <vt:lpstr>2_Default Design</vt:lpstr>
      <vt:lpstr>3_Default Design</vt:lpstr>
      <vt:lpstr>4_Default Design</vt:lpstr>
      <vt:lpstr>5_Default Design</vt:lpstr>
      <vt:lpstr>Equation</vt:lpstr>
      <vt:lpstr>Pathway analysis</vt:lpstr>
      <vt:lpstr>The Road to Pathway Analysis</vt:lpstr>
      <vt:lpstr>Objectives</vt:lpstr>
      <vt:lpstr>What do we mean by pathway?</vt:lpstr>
      <vt:lpstr>Gene sets (biological categories)</vt:lpstr>
      <vt:lpstr>Gene Ontology</vt:lpstr>
      <vt:lpstr>GO structure</vt:lpstr>
      <vt:lpstr>Ontologies within GO</vt:lpstr>
      <vt:lpstr>PowerPoint Presentation</vt:lpstr>
      <vt:lpstr>PowerPoint Presentation</vt:lpstr>
      <vt:lpstr>PowerPoint Presentation</vt:lpstr>
      <vt:lpstr>KEGG: Kyoto Encyclopedia of Genes and Genomes</vt:lpstr>
      <vt:lpstr>PowerPoint Presentation</vt:lpstr>
      <vt:lpstr>PowerPoint Presentation</vt:lpstr>
      <vt:lpstr>PowerPoint Presentation</vt:lpstr>
      <vt:lpstr>PowerPoint Presentation</vt:lpstr>
      <vt:lpstr>Signaling Pathways</vt:lpstr>
      <vt:lpstr>Biological Resources Recap</vt:lpstr>
      <vt:lpstr>More on gene set collections</vt:lpstr>
      <vt:lpstr>Hypergeometric Distribution</vt:lpstr>
      <vt:lpstr>Hypergeometric distribution</vt:lpstr>
      <vt:lpstr>Rationale (an analogy)</vt:lpstr>
      <vt:lpstr>Hypergeometric Distribution/Test in the context of gene expression</vt:lpstr>
      <vt:lpstr>Pathway analysis</vt:lpstr>
      <vt:lpstr>Fisher’s Exact Test (FET) --right-tailed test</vt:lpstr>
      <vt:lpstr>Statistical Inference Recap</vt:lpstr>
      <vt:lpstr>PowerPoint Presentation</vt:lpstr>
      <vt:lpstr>PowerPoint Presentation</vt:lpstr>
      <vt:lpstr>Pathways Over-represented</vt:lpstr>
      <vt:lpstr>Ingenuity Pathway Analysis (IPA)  --Knowledgebase </vt:lpstr>
      <vt:lpstr>IPA Enrichment Analysis</vt:lpstr>
      <vt:lpstr>IPA Canonical Pathway Over-representation</vt:lpstr>
      <vt:lpstr>Parametric approach summary</vt:lpstr>
      <vt:lpstr>A non-parametric approach</vt:lpstr>
      <vt:lpstr>Kolmogorov-Smirnov (K-S) test</vt:lpstr>
      <vt:lpstr>PowerPoint Presentation</vt:lpstr>
      <vt:lpstr>Gene set enrichment analysis (GSEA)</vt:lpstr>
      <vt:lpstr>PowerPoint Presentation</vt:lpstr>
      <vt:lpstr>Improved KS statistics tests</vt:lpstr>
      <vt:lpstr>PowerPoint Presentation</vt:lpstr>
      <vt:lpstr>GSEA web-portal </vt:lpstr>
      <vt:lpstr>PowerPoint Presentation</vt:lpstr>
      <vt:lpstr>Maxmean statistics</vt:lpstr>
      <vt:lpstr>Randomization vs. permutation</vt:lpstr>
      <vt:lpstr>GSA – available gene set collection</vt:lpstr>
      <vt:lpstr>Non-parametric approach</vt:lpstr>
      <vt:lpstr>Major concerns with GO related pathway analysis</vt:lpstr>
      <vt:lpstr>The universe matters</vt:lpstr>
      <vt:lpstr>Sets are overlapped</vt:lpstr>
      <vt:lpstr>PowerPoint Presentation</vt:lpstr>
      <vt:lpstr>PowerPoint Presentation</vt:lpstr>
      <vt:lpstr>PowerPoint Presentation</vt:lpstr>
      <vt:lpstr>PowerPoint Presentation</vt:lpstr>
      <vt:lpstr>Pathway analysis Recap</vt:lpstr>
      <vt:lpstr>Pathway analysis summary</vt:lpstr>
      <vt:lpstr>Acknowledgment</vt:lpstr>
    </vt:vector>
  </TitlesOfParts>
  <Company>NIEHS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Pathway analysis</dc:title>
  <dc:creator>sysprep</dc:creator>
  <cp:lastModifiedBy>sysprep</cp:lastModifiedBy>
  <cp:revision>258</cp:revision>
  <dcterms:created xsi:type="dcterms:W3CDTF">2012-06-14T15:06:52Z</dcterms:created>
  <dcterms:modified xsi:type="dcterms:W3CDTF">2012-07-12T19:17:27Z</dcterms:modified>
</cp:coreProperties>
</file>